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</p:sldMasterIdLst>
  <p:notesMasterIdLst>
    <p:notesMasterId r:id="rId41"/>
  </p:notesMasterIdLst>
  <p:handoutMasterIdLst>
    <p:handoutMasterId r:id="rId42"/>
  </p:handoutMasterIdLst>
  <p:sldIdLst>
    <p:sldId id="395" r:id="rId5"/>
    <p:sldId id="399" r:id="rId6"/>
    <p:sldId id="430" r:id="rId7"/>
    <p:sldId id="400" r:id="rId8"/>
    <p:sldId id="401" r:id="rId9"/>
    <p:sldId id="402" r:id="rId10"/>
    <p:sldId id="403" r:id="rId11"/>
    <p:sldId id="404" r:id="rId12"/>
    <p:sldId id="405" r:id="rId13"/>
    <p:sldId id="406" r:id="rId14"/>
    <p:sldId id="407" r:id="rId15"/>
    <p:sldId id="408" r:id="rId16"/>
    <p:sldId id="423" r:id="rId17"/>
    <p:sldId id="424" r:id="rId18"/>
    <p:sldId id="425" r:id="rId19"/>
    <p:sldId id="426" r:id="rId20"/>
    <p:sldId id="427" r:id="rId21"/>
    <p:sldId id="428" r:id="rId22"/>
    <p:sldId id="429" r:id="rId23"/>
    <p:sldId id="422" r:id="rId24"/>
    <p:sldId id="409" r:id="rId25"/>
    <p:sldId id="410" r:id="rId26"/>
    <p:sldId id="411" r:id="rId27"/>
    <p:sldId id="412" r:id="rId28"/>
    <p:sldId id="413" r:id="rId29"/>
    <p:sldId id="414" r:id="rId30"/>
    <p:sldId id="415" r:id="rId31"/>
    <p:sldId id="416" r:id="rId32"/>
    <p:sldId id="417" r:id="rId33"/>
    <p:sldId id="418" r:id="rId34"/>
    <p:sldId id="419" r:id="rId35"/>
    <p:sldId id="420" r:id="rId36"/>
    <p:sldId id="421" r:id="rId37"/>
    <p:sldId id="398" r:id="rId38"/>
    <p:sldId id="396" r:id="rId39"/>
    <p:sldId id="397" r:id="rId4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овтун Александра Викторовна" initials="КАВ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7524" autoAdjust="0"/>
    <p:restoredTop sz="96433" autoAdjust="0"/>
  </p:normalViewPr>
  <p:slideViewPr>
    <p:cSldViewPr>
      <p:cViewPr varScale="1">
        <p:scale>
          <a:sx n="103" d="100"/>
          <a:sy n="103" d="100"/>
        </p:scale>
        <p:origin x="-15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AF8CF-BBDA-4465-8973-ED14F4F6462E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76207-14D8-4996-AA71-839C4026A0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066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B1621-7A81-407D-92F1-BC662398EA37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BB649-87B9-493B-B55F-39B6DBB6E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724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Здесь можно писать 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229940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23219"/>
          <a:stretch/>
        </p:blipFill>
        <p:spPr>
          <a:xfrm>
            <a:off x="1605855" y="496947"/>
            <a:ext cx="7537622" cy="6351528"/>
          </a:xfrm>
          <a:prstGeom prst="rect">
            <a:avLst/>
          </a:prstGeom>
        </p:spPr>
      </p:pic>
      <p:sp>
        <p:nvSpPr>
          <p:cNvPr id="23" name="Полилиния 22"/>
          <p:cNvSpPr/>
          <p:nvPr userDrawn="1"/>
        </p:nvSpPr>
        <p:spPr>
          <a:xfrm>
            <a:off x="0" y="-9525"/>
            <a:ext cx="9144000" cy="6858000"/>
          </a:xfrm>
          <a:custGeom>
            <a:avLst/>
            <a:gdLst>
              <a:gd name="connsiteX0" fmla="*/ 9525 w 9144000"/>
              <a:gd name="connsiteY0" fmla="*/ 6858000 h 6858000"/>
              <a:gd name="connsiteX1" fmla="*/ 1800225 w 9144000"/>
              <a:gd name="connsiteY1" fmla="*/ 6858000 h 6858000"/>
              <a:gd name="connsiteX2" fmla="*/ 9144000 w 9144000"/>
              <a:gd name="connsiteY2" fmla="*/ 6096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  <a:gd name="connsiteX5" fmla="*/ 9525 w 9144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858000">
                <a:moveTo>
                  <a:pt x="9525" y="6858000"/>
                </a:moveTo>
                <a:lnTo>
                  <a:pt x="1800225" y="6858000"/>
                </a:lnTo>
                <a:lnTo>
                  <a:pt x="9144000" y="609600"/>
                </a:lnTo>
                <a:lnTo>
                  <a:pt x="9144000" y="0"/>
                </a:lnTo>
                <a:lnTo>
                  <a:pt x="0" y="0"/>
                </a:lnTo>
                <a:lnTo>
                  <a:pt x="9525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983" y="3354903"/>
            <a:ext cx="2915429" cy="38507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0982" y="2907912"/>
            <a:ext cx="4620661" cy="362511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84312" y="4121943"/>
            <a:ext cx="720000" cy="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4313" y="4168207"/>
            <a:ext cx="1050925" cy="342900"/>
          </a:xfrm>
        </p:spPr>
        <p:txBody>
          <a:bodyPr lIns="0" tIns="0" rIns="0" bIns="0">
            <a:norm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Место и дата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4312" y="6284326"/>
            <a:ext cx="1250950" cy="207914"/>
          </a:xfrm>
        </p:spPr>
        <p:txBody>
          <a:bodyPr lIns="0" tIns="0" rIns="0" bIns="0">
            <a:normAutofit/>
          </a:bodyPr>
          <a:lstStyle>
            <a:lvl1pPr>
              <a:defRPr sz="11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Адрес сайта</a:t>
            </a:r>
          </a:p>
        </p:txBody>
      </p:sp>
      <p:sp>
        <p:nvSpPr>
          <p:cNvPr id="25" name="Полилиния 24"/>
          <p:cNvSpPr/>
          <p:nvPr userDrawn="1"/>
        </p:nvSpPr>
        <p:spPr>
          <a:xfrm>
            <a:off x="5895452" y="4105277"/>
            <a:ext cx="3248025" cy="2752725"/>
          </a:xfrm>
          <a:custGeom>
            <a:avLst/>
            <a:gdLst>
              <a:gd name="connsiteX0" fmla="*/ 0 w 3248025"/>
              <a:gd name="connsiteY0" fmla="*/ 2752725 h 2752725"/>
              <a:gd name="connsiteX1" fmla="*/ 3248025 w 3248025"/>
              <a:gd name="connsiteY1" fmla="*/ 0 h 2752725"/>
              <a:gd name="connsiteX2" fmla="*/ 3248025 w 3248025"/>
              <a:gd name="connsiteY2" fmla="*/ 2752725 h 2752725"/>
              <a:gd name="connsiteX3" fmla="*/ 0 w 3248025"/>
              <a:gd name="connsiteY3" fmla="*/ 2752725 h 27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8025" h="2752725">
                <a:moveTo>
                  <a:pt x="0" y="2752725"/>
                </a:moveTo>
                <a:lnTo>
                  <a:pt x="3248025" y="0"/>
                </a:lnTo>
                <a:lnTo>
                  <a:pt x="3248025" y="2752725"/>
                </a:lnTo>
                <a:lnTo>
                  <a:pt x="0" y="27527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6" name="Прямоугольный треугольник 25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1" r="27406"/>
          <a:stretch/>
        </p:blipFill>
        <p:spPr>
          <a:xfrm>
            <a:off x="5980658" y="-9525"/>
            <a:ext cx="3163343" cy="327994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1" b="35817"/>
          <a:stretch/>
        </p:blipFill>
        <p:spPr>
          <a:xfrm>
            <a:off x="5630683" y="3213068"/>
            <a:ext cx="3481907" cy="36354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3" y="553219"/>
            <a:ext cx="2837474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42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ой слайд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69" y="1088726"/>
            <a:ext cx="3714756" cy="624121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Прямоугольный треугольник 10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75668" y="1712845"/>
            <a:ext cx="7901595" cy="4351338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28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хнически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2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4037014" y="276226"/>
            <a:ext cx="4540250" cy="463285"/>
          </a:xfrm>
        </p:spPr>
        <p:txBody>
          <a:bodyPr lIns="0" tIns="0" rIns="0" bIns="0">
            <a:noAutofit/>
          </a:bodyPr>
          <a:lstStyle>
            <a:lvl1pPr algn="r">
              <a:defRPr sz="12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ВНИМАНИЕ! ЭТО ТЕХНИЧЕСКИЙ СЛАЙД.</a:t>
            </a:r>
            <a:br>
              <a:rPr lang="ru-RU" dirty="0"/>
            </a:br>
            <a:r>
              <a:rPr lang="ru-RU" dirty="0"/>
              <a:t>НЕ ИСПОЛЬЗОВАТЬ ДЛЯ ПРЕЗЕНТАЦИЙ.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87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23219"/>
          <a:stretch/>
        </p:blipFill>
        <p:spPr>
          <a:xfrm>
            <a:off x="3020224" y="1688757"/>
            <a:ext cx="6123252" cy="5159718"/>
          </a:xfrm>
          <a:prstGeom prst="rect">
            <a:avLst/>
          </a:prstGeom>
        </p:spPr>
      </p:pic>
      <p:sp>
        <p:nvSpPr>
          <p:cNvPr id="12" name="Полилиния 11"/>
          <p:cNvSpPr/>
          <p:nvPr userDrawn="1"/>
        </p:nvSpPr>
        <p:spPr>
          <a:xfrm>
            <a:off x="-3775" y="-1"/>
            <a:ext cx="9147775" cy="6856713"/>
          </a:xfrm>
          <a:custGeom>
            <a:avLst/>
            <a:gdLst>
              <a:gd name="connsiteX0" fmla="*/ 9525 w 9144000"/>
              <a:gd name="connsiteY0" fmla="*/ 6858000 h 6858000"/>
              <a:gd name="connsiteX1" fmla="*/ 1800225 w 9144000"/>
              <a:gd name="connsiteY1" fmla="*/ 6858000 h 6858000"/>
              <a:gd name="connsiteX2" fmla="*/ 9144000 w 9144000"/>
              <a:gd name="connsiteY2" fmla="*/ 6096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  <a:gd name="connsiteX5" fmla="*/ 9525 w 9144000"/>
              <a:gd name="connsiteY5" fmla="*/ 6858000 h 6858000"/>
              <a:gd name="connsiteX0" fmla="*/ 3160849 w 12295324"/>
              <a:gd name="connsiteY0" fmla="*/ 9570390 h 9570390"/>
              <a:gd name="connsiteX1" fmla="*/ 4951549 w 12295324"/>
              <a:gd name="connsiteY1" fmla="*/ 9570390 h 9570390"/>
              <a:gd name="connsiteX2" fmla="*/ 12295324 w 12295324"/>
              <a:gd name="connsiteY2" fmla="*/ 3321990 h 9570390"/>
              <a:gd name="connsiteX3" fmla="*/ 12295324 w 12295324"/>
              <a:gd name="connsiteY3" fmla="*/ 2712390 h 9570390"/>
              <a:gd name="connsiteX4" fmla="*/ 0 w 12295324"/>
              <a:gd name="connsiteY4" fmla="*/ 0 h 9570390"/>
              <a:gd name="connsiteX5" fmla="*/ 3160849 w 12295324"/>
              <a:gd name="connsiteY5" fmla="*/ 9570390 h 9570390"/>
              <a:gd name="connsiteX0" fmla="*/ 3363434 w 12497909"/>
              <a:gd name="connsiteY0" fmla="*/ 9356550 h 9356550"/>
              <a:gd name="connsiteX1" fmla="*/ 5154134 w 12497909"/>
              <a:gd name="connsiteY1" fmla="*/ 9356550 h 9356550"/>
              <a:gd name="connsiteX2" fmla="*/ 12497909 w 12497909"/>
              <a:gd name="connsiteY2" fmla="*/ 3108150 h 9356550"/>
              <a:gd name="connsiteX3" fmla="*/ 12497909 w 12497909"/>
              <a:gd name="connsiteY3" fmla="*/ 2498550 h 9356550"/>
              <a:gd name="connsiteX4" fmla="*/ 0 w 12497909"/>
              <a:gd name="connsiteY4" fmla="*/ 0 h 9356550"/>
              <a:gd name="connsiteX5" fmla="*/ 3363434 w 12497909"/>
              <a:gd name="connsiteY5" fmla="*/ 9356550 h 9356550"/>
              <a:gd name="connsiteX0" fmla="*/ 20779 w 12497909"/>
              <a:gd name="connsiteY0" fmla="*/ 9367805 h 9367805"/>
              <a:gd name="connsiteX1" fmla="*/ 5154134 w 12497909"/>
              <a:gd name="connsiteY1" fmla="*/ 9356550 h 9367805"/>
              <a:gd name="connsiteX2" fmla="*/ 12497909 w 12497909"/>
              <a:gd name="connsiteY2" fmla="*/ 3108150 h 9367805"/>
              <a:gd name="connsiteX3" fmla="*/ 12497909 w 12497909"/>
              <a:gd name="connsiteY3" fmla="*/ 2498550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  <a:gd name="connsiteX0" fmla="*/ 20779 w 12497909"/>
              <a:gd name="connsiteY0" fmla="*/ 9367805 h 9367805"/>
              <a:gd name="connsiteX1" fmla="*/ 5131626 w 12497909"/>
              <a:gd name="connsiteY1" fmla="*/ 9367805 h 9367805"/>
              <a:gd name="connsiteX2" fmla="*/ 12497909 w 12497909"/>
              <a:gd name="connsiteY2" fmla="*/ 3108150 h 9367805"/>
              <a:gd name="connsiteX3" fmla="*/ 12497909 w 12497909"/>
              <a:gd name="connsiteY3" fmla="*/ 2498550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  <a:gd name="connsiteX0" fmla="*/ 20779 w 12497909"/>
              <a:gd name="connsiteY0" fmla="*/ 9367805 h 9367805"/>
              <a:gd name="connsiteX1" fmla="*/ 5131626 w 12497909"/>
              <a:gd name="connsiteY1" fmla="*/ 9367805 h 9367805"/>
              <a:gd name="connsiteX2" fmla="*/ 12497909 w 12497909"/>
              <a:gd name="connsiteY2" fmla="*/ 3108150 h 9367805"/>
              <a:gd name="connsiteX3" fmla="*/ 12497909 w 12497909"/>
              <a:gd name="connsiteY3" fmla="*/ 11255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97909" h="9367805">
                <a:moveTo>
                  <a:pt x="20779" y="9367805"/>
                </a:moveTo>
                <a:lnTo>
                  <a:pt x="5131626" y="9367805"/>
                </a:lnTo>
                <a:lnTo>
                  <a:pt x="12497909" y="3108150"/>
                </a:lnTo>
                <a:lnTo>
                  <a:pt x="12497909" y="11255"/>
                </a:lnTo>
                <a:lnTo>
                  <a:pt x="0" y="0"/>
                </a:lnTo>
                <a:cubicBezTo>
                  <a:pt x="6926" y="3122602"/>
                  <a:pt x="13853" y="6245203"/>
                  <a:pt x="20779" y="9367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0982" y="3392053"/>
            <a:ext cx="4620661" cy="362511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Текст благодарности!</a:t>
            </a:r>
            <a:endParaRPr lang="en-US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4314" y="5083141"/>
            <a:ext cx="4116287" cy="1180091"/>
          </a:xfrm>
        </p:spPr>
        <p:txBody>
          <a:bodyPr lIns="0" tIns="0" rIns="0" bIns="0">
            <a:no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Наименование организации</a:t>
            </a:r>
            <a:br>
              <a:rPr lang="ru-RU" dirty="0"/>
            </a:br>
            <a:r>
              <a:rPr lang="ru-RU" dirty="0"/>
              <a:t>в две строки</a:t>
            </a:r>
          </a:p>
          <a:p>
            <a:pPr lvl="0"/>
            <a:r>
              <a:rPr lang="ru-RU" dirty="0"/>
              <a:t>Россия, 109074, г. Москва, Китайгородский проезд, д. 7, стр. 3</a:t>
            </a:r>
            <a:br>
              <a:rPr lang="ru-RU" dirty="0"/>
            </a:br>
            <a:r>
              <a:rPr lang="ru-RU" dirty="0"/>
              <a:t>Телефон: +7 (499) 788 18 49; факс: +7 (499) 788 15 75</a:t>
            </a:r>
            <a:br>
              <a:rPr lang="ru-RU" dirty="0"/>
            </a:br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ntc-msk@so-ups.ru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4312" y="6284326"/>
            <a:ext cx="1250950" cy="207914"/>
          </a:xfrm>
        </p:spPr>
        <p:txBody>
          <a:bodyPr lIns="0" tIns="0" rIns="0" bIns="0">
            <a:normAutofit/>
          </a:bodyPr>
          <a:lstStyle>
            <a:lvl1pPr>
              <a:defRPr sz="11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Адрес сайта</a:t>
            </a:r>
          </a:p>
        </p:txBody>
      </p:sp>
      <p:sp>
        <p:nvSpPr>
          <p:cNvPr id="25" name="Полилиния 24"/>
          <p:cNvSpPr/>
          <p:nvPr userDrawn="1"/>
        </p:nvSpPr>
        <p:spPr>
          <a:xfrm>
            <a:off x="5895452" y="4105277"/>
            <a:ext cx="3248025" cy="2752725"/>
          </a:xfrm>
          <a:custGeom>
            <a:avLst/>
            <a:gdLst>
              <a:gd name="connsiteX0" fmla="*/ 0 w 3248025"/>
              <a:gd name="connsiteY0" fmla="*/ 2752725 h 2752725"/>
              <a:gd name="connsiteX1" fmla="*/ 3248025 w 3248025"/>
              <a:gd name="connsiteY1" fmla="*/ 0 h 2752725"/>
              <a:gd name="connsiteX2" fmla="*/ 3248025 w 3248025"/>
              <a:gd name="connsiteY2" fmla="*/ 2752725 h 2752725"/>
              <a:gd name="connsiteX3" fmla="*/ 0 w 3248025"/>
              <a:gd name="connsiteY3" fmla="*/ 2752725 h 27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8025" h="2752725">
                <a:moveTo>
                  <a:pt x="0" y="2752725"/>
                </a:moveTo>
                <a:lnTo>
                  <a:pt x="3248025" y="0"/>
                </a:lnTo>
                <a:lnTo>
                  <a:pt x="3248025" y="2752725"/>
                </a:lnTo>
                <a:lnTo>
                  <a:pt x="0" y="27527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6" name="Прямоугольный треугольник 25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8" r="27406" b="-1"/>
          <a:stretch/>
        </p:blipFill>
        <p:spPr>
          <a:xfrm>
            <a:off x="5980658" y="415603"/>
            <a:ext cx="3163343" cy="451986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1" b="35817"/>
          <a:stretch/>
        </p:blipFill>
        <p:spPr>
          <a:xfrm>
            <a:off x="5630683" y="3213068"/>
            <a:ext cx="3481907" cy="3635409"/>
          </a:xfrm>
          <a:prstGeom prst="rect">
            <a:avLst/>
          </a:prstGeom>
        </p:spPr>
      </p:pic>
      <p:sp>
        <p:nvSpPr>
          <p:cNvPr id="15" name="Прямоугольник 14"/>
          <p:cNvSpPr/>
          <p:nvPr userDrawn="1"/>
        </p:nvSpPr>
        <p:spPr>
          <a:xfrm>
            <a:off x="684312" y="4718667"/>
            <a:ext cx="720000" cy="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3" y="553219"/>
            <a:ext cx="2837474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98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23219"/>
          <a:stretch/>
        </p:blipFill>
        <p:spPr>
          <a:xfrm>
            <a:off x="1605854" y="496947"/>
            <a:ext cx="7537622" cy="6351528"/>
          </a:xfrm>
          <a:prstGeom prst="rect">
            <a:avLst/>
          </a:prstGeom>
        </p:spPr>
      </p:pic>
      <p:sp>
        <p:nvSpPr>
          <p:cNvPr id="23" name="Полилиния 22"/>
          <p:cNvSpPr/>
          <p:nvPr userDrawn="1"/>
        </p:nvSpPr>
        <p:spPr>
          <a:xfrm>
            <a:off x="0" y="-9525"/>
            <a:ext cx="9144000" cy="6858000"/>
          </a:xfrm>
          <a:custGeom>
            <a:avLst/>
            <a:gdLst>
              <a:gd name="connsiteX0" fmla="*/ 9525 w 9144000"/>
              <a:gd name="connsiteY0" fmla="*/ 6858000 h 6858000"/>
              <a:gd name="connsiteX1" fmla="*/ 1800225 w 9144000"/>
              <a:gd name="connsiteY1" fmla="*/ 6858000 h 6858000"/>
              <a:gd name="connsiteX2" fmla="*/ 9144000 w 9144000"/>
              <a:gd name="connsiteY2" fmla="*/ 6096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  <a:gd name="connsiteX5" fmla="*/ 9525 w 9144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858000">
                <a:moveTo>
                  <a:pt x="9525" y="6858000"/>
                </a:moveTo>
                <a:lnTo>
                  <a:pt x="1800225" y="6858000"/>
                </a:lnTo>
                <a:lnTo>
                  <a:pt x="9144000" y="609600"/>
                </a:lnTo>
                <a:lnTo>
                  <a:pt x="9144000" y="0"/>
                </a:lnTo>
                <a:lnTo>
                  <a:pt x="0" y="0"/>
                </a:lnTo>
                <a:lnTo>
                  <a:pt x="9525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982" y="3354903"/>
            <a:ext cx="2915429" cy="38507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0982" y="2907910"/>
            <a:ext cx="4620661" cy="362511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84312" y="4121943"/>
            <a:ext cx="720000" cy="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4312" y="4168207"/>
            <a:ext cx="1050925" cy="342900"/>
          </a:xfrm>
        </p:spPr>
        <p:txBody>
          <a:bodyPr lIns="0" tIns="0" rIns="0" bIns="0">
            <a:norm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Место и дата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4312" y="6284326"/>
            <a:ext cx="1250950" cy="207914"/>
          </a:xfrm>
        </p:spPr>
        <p:txBody>
          <a:bodyPr lIns="0" tIns="0" rIns="0" bIns="0">
            <a:normAutofit/>
          </a:bodyPr>
          <a:lstStyle>
            <a:lvl1pPr>
              <a:defRPr sz="11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Адрес сайта</a:t>
            </a:r>
          </a:p>
        </p:txBody>
      </p:sp>
      <p:sp>
        <p:nvSpPr>
          <p:cNvPr id="25" name="Полилиния 24"/>
          <p:cNvSpPr/>
          <p:nvPr userDrawn="1"/>
        </p:nvSpPr>
        <p:spPr>
          <a:xfrm>
            <a:off x="5895451" y="4105275"/>
            <a:ext cx="3248025" cy="2752725"/>
          </a:xfrm>
          <a:custGeom>
            <a:avLst/>
            <a:gdLst>
              <a:gd name="connsiteX0" fmla="*/ 0 w 3248025"/>
              <a:gd name="connsiteY0" fmla="*/ 2752725 h 2752725"/>
              <a:gd name="connsiteX1" fmla="*/ 3248025 w 3248025"/>
              <a:gd name="connsiteY1" fmla="*/ 0 h 2752725"/>
              <a:gd name="connsiteX2" fmla="*/ 3248025 w 3248025"/>
              <a:gd name="connsiteY2" fmla="*/ 2752725 h 2752725"/>
              <a:gd name="connsiteX3" fmla="*/ 0 w 3248025"/>
              <a:gd name="connsiteY3" fmla="*/ 2752725 h 27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8025" h="2752725">
                <a:moveTo>
                  <a:pt x="0" y="2752725"/>
                </a:moveTo>
                <a:lnTo>
                  <a:pt x="3248025" y="0"/>
                </a:lnTo>
                <a:lnTo>
                  <a:pt x="3248025" y="2752725"/>
                </a:lnTo>
                <a:lnTo>
                  <a:pt x="0" y="27527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Прямоугольный треугольник 25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1" r="27406"/>
          <a:stretch/>
        </p:blipFill>
        <p:spPr>
          <a:xfrm>
            <a:off x="5980657" y="-9525"/>
            <a:ext cx="3163343" cy="327994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1" b="35817"/>
          <a:stretch/>
        </p:blipFill>
        <p:spPr>
          <a:xfrm>
            <a:off x="5630682" y="3213066"/>
            <a:ext cx="3481907" cy="36354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2" y="553219"/>
            <a:ext cx="2837474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51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79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5" y="2309532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55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79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571" y="2119795"/>
            <a:ext cx="4540328" cy="2037967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5" y="2309532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3" hasCustomPrompt="1"/>
          </p:nvPr>
        </p:nvSpPr>
        <p:spPr>
          <a:xfrm>
            <a:off x="4037571" y="1758134"/>
            <a:ext cx="3103563" cy="334278"/>
          </a:xfrm>
        </p:spPr>
        <p:txBody>
          <a:bodyPr lIns="0" tIns="0" rIns="0" bIns="0">
            <a:noAutofit/>
          </a:bodyPr>
          <a:lstStyle>
            <a:lvl1pPr>
              <a:lnSpc>
                <a:spcPts val="1600"/>
              </a:lnSpc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03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rot="5400000" flipH="1">
            <a:off x="-414092" y="2024308"/>
            <a:ext cx="5237634" cy="442975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513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513" y="2962274"/>
            <a:ext cx="4540328" cy="3217334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3846519" y="2309532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42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rot="10800000" flipH="1">
            <a:off x="4037570" y="-2"/>
            <a:ext cx="5105905" cy="4318339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675668" y="2392565"/>
            <a:ext cx="3103563" cy="1925771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026660" y="2562225"/>
            <a:ext cx="3992562" cy="3245481"/>
          </a:xfrm>
        </p:spPr>
        <p:txBody>
          <a:bodyPr anchor="ctr">
            <a:noAutofit/>
          </a:bodyPr>
          <a:lstStyle>
            <a:lvl1pPr>
              <a:defRPr sz="1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148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571" y="4546833"/>
            <a:ext cx="4540328" cy="1392672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3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акцен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79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7"/>
            <a:ext cx="3102962" cy="46960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Наша миссия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lnSpc>
                <a:spcPct val="70000"/>
              </a:lnSpc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Содействие</a:t>
            </a:r>
          </a:p>
          <a:p>
            <a:pPr lvl="0"/>
            <a:r>
              <a:rPr lang="ru-RU" dirty="0"/>
              <a:t>экономическому</a:t>
            </a:r>
          </a:p>
          <a:p>
            <a:pPr lvl="0"/>
            <a:r>
              <a:rPr lang="ru-RU" dirty="0"/>
              <a:t>развитию</a:t>
            </a:r>
          </a:p>
          <a:p>
            <a:pPr lvl="0"/>
            <a:r>
              <a:rPr lang="ru-RU" dirty="0"/>
              <a:t>через оптимизацию</a:t>
            </a:r>
          </a:p>
          <a:p>
            <a:pPr lvl="0"/>
            <a:r>
              <a:rPr lang="ru-RU" dirty="0"/>
              <a:t>и развитие</a:t>
            </a:r>
          </a:p>
          <a:p>
            <a:pPr lvl="0"/>
            <a:r>
              <a:rPr lang="ru-RU" dirty="0"/>
              <a:t>энергосистем</a:t>
            </a:r>
          </a:p>
          <a:p>
            <a:pPr lvl="0"/>
            <a:r>
              <a:rPr lang="ru-RU" dirty="0"/>
              <a:t>любого масштаба</a:t>
            </a:r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5" y="2309532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8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4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06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80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70" y="1746378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6" y="2309534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87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элем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1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966" y="4237550"/>
            <a:ext cx="215070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олилиния 4"/>
          <p:cNvSpPr/>
          <p:nvPr userDrawn="1"/>
        </p:nvSpPr>
        <p:spPr>
          <a:xfrm>
            <a:off x="1381125" y="-15534"/>
            <a:ext cx="4229100" cy="364807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Полилиния 18"/>
          <p:cNvSpPr/>
          <p:nvPr userDrawn="1"/>
        </p:nvSpPr>
        <p:spPr>
          <a:xfrm>
            <a:off x="3975785" y="-15534"/>
            <a:ext cx="4229100" cy="364807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Полилиния 23"/>
          <p:cNvSpPr/>
          <p:nvPr userDrawn="1"/>
        </p:nvSpPr>
        <p:spPr>
          <a:xfrm>
            <a:off x="6559630" y="-18085"/>
            <a:ext cx="2590800" cy="3669506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2584370 w 4229100"/>
              <a:gd name="connsiteY4" fmla="*/ 1406354 h 3648075"/>
              <a:gd name="connsiteX5" fmla="*/ 0 w 4229100"/>
              <a:gd name="connsiteY5" fmla="*/ 3648075 h 3648075"/>
              <a:gd name="connsiteX0" fmla="*/ 0 w 2584370"/>
              <a:gd name="connsiteY0" fmla="*/ 3648075 h 3648075"/>
              <a:gd name="connsiteX1" fmla="*/ 0 w 2584370"/>
              <a:gd name="connsiteY1" fmla="*/ 1362075 h 3648075"/>
              <a:gd name="connsiteX2" fmla="*/ 1600200 w 2584370"/>
              <a:gd name="connsiteY2" fmla="*/ 0 h 3648075"/>
              <a:gd name="connsiteX3" fmla="*/ 1885950 w 2584370"/>
              <a:gd name="connsiteY3" fmla="*/ 581025 h 3648075"/>
              <a:gd name="connsiteX4" fmla="*/ 2584370 w 2584370"/>
              <a:gd name="connsiteY4" fmla="*/ 1406354 h 3648075"/>
              <a:gd name="connsiteX5" fmla="*/ 0 w 2584370"/>
              <a:gd name="connsiteY5" fmla="*/ 3648075 h 3648075"/>
              <a:gd name="connsiteX0" fmla="*/ 0 w 2590800"/>
              <a:gd name="connsiteY0" fmla="*/ 3667125 h 3667125"/>
              <a:gd name="connsiteX1" fmla="*/ 0 w 2590800"/>
              <a:gd name="connsiteY1" fmla="*/ 1381125 h 3667125"/>
              <a:gd name="connsiteX2" fmla="*/ 1600200 w 2590800"/>
              <a:gd name="connsiteY2" fmla="*/ 19050 h 3667125"/>
              <a:gd name="connsiteX3" fmla="*/ 2590800 w 2590800"/>
              <a:gd name="connsiteY3" fmla="*/ 0 h 3667125"/>
              <a:gd name="connsiteX4" fmla="*/ 2584370 w 2590800"/>
              <a:gd name="connsiteY4" fmla="*/ 1425404 h 3667125"/>
              <a:gd name="connsiteX5" fmla="*/ 0 w 2590800"/>
              <a:gd name="connsiteY5" fmla="*/ 3667125 h 3667125"/>
              <a:gd name="connsiteX0" fmla="*/ 0 w 2590800"/>
              <a:gd name="connsiteY0" fmla="*/ 3667125 h 3667125"/>
              <a:gd name="connsiteX1" fmla="*/ 0 w 2590800"/>
              <a:gd name="connsiteY1" fmla="*/ 1381125 h 3667125"/>
              <a:gd name="connsiteX2" fmla="*/ 1666875 w 2590800"/>
              <a:gd name="connsiteY2" fmla="*/ 0 h 3667125"/>
              <a:gd name="connsiteX3" fmla="*/ 2590800 w 2590800"/>
              <a:gd name="connsiteY3" fmla="*/ 0 h 3667125"/>
              <a:gd name="connsiteX4" fmla="*/ 2584370 w 2590800"/>
              <a:gd name="connsiteY4" fmla="*/ 1425404 h 3667125"/>
              <a:gd name="connsiteX5" fmla="*/ 0 w 2590800"/>
              <a:gd name="connsiteY5" fmla="*/ 3667125 h 3667125"/>
              <a:gd name="connsiteX0" fmla="*/ 0 w 2590800"/>
              <a:gd name="connsiteY0" fmla="*/ 3669506 h 3669506"/>
              <a:gd name="connsiteX1" fmla="*/ 0 w 2590800"/>
              <a:gd name="connsiteY1" fmla="*/ 1383506 h 3669506"/>
              <a:gd name="connsiteX2" fmla="*/ 1640681 w 2590800"/>
              <a:gd name="connsiteY2" fmla="*/ 0 h 3669506"/>
              <a:gd name="connsiteX3" fmla="*/ 2590800 w 2590800"/>
              <a:gd name="connsiteY3" fmla="*/ 2381 h 3669506"/>
              <a:gd name="connsiteX4" fmla="*/ 2584370 w 2590800"/>
              <a:gd name="connsiteY4" fmla="*/ 1427785 h 3669506"/>
              <a:gd name="connsiteX5" fmla="*/ 0 w 2590800"/>
              <a:gd name="connsiteY5" fmla="*/ 3669506 h 3669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0800" h="3669506">
                <a:moveTo>
                  <a:pt x="0" y="3669506"/>
                </a:moveTo>
                <a:lnTo>
                  <a:pt x="0" y="1383506"/>
                </a:lnTo>
                <a:lnTo>
                  <a:pt x="1640681" y="0"/>
                </a:lnTo>
                <a:lnTo>
                  <a:pt x="2590800" y="2381"/>
                </a:lnTo>
                <a:cubicBezTo>
                  <a:pt x="2588657" y="477516"/>
                  <a:pt x="2586513" y="952650"/>
                  <a:pt x="2584370" y="1427785"/>
                </a:cubicBezTo>
                <a:lnTo>
                  <a:pt x="0" y="36695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3973718" y="4244087"/>
            <a:ext cx="2169908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6561730" y="4237549"/>
            <a:ext cx="2015533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343916" y="3931026"/>
            <a:ext cx="2150709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972668" y="3940072"/>
            <a:ext cx="216990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559630" y="3927355"/>
            <a:ext cx="2017633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0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80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элемен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1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669" y="2529120"/>
            <a:ext cx="2877846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2877289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3973718" y="4244087"/>
            <a:ext cx="2169908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6561730" y="4237549"/>
            <a:ext cx="2015533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972668" y="3940072"/>
            <a:ext cx="216990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559630" y="3927355"/>
            <a:ext cx="2017633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0" name="Полилиния 19"/>
          <p:cNvSpPr/>
          <p:nvPr userDrawn="1"/>
        </p:nvSpPr>
        <p:spPr>
          <a:xfrm>
            <a:off x="3972668" y="3271"/>
            <a:ext cx="4232261" cy="365080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Полилиния 23"/>
          <p:cNvSpPr/>
          <p:nvPr userDrawn="1"/>
        </p:nvSpPr>
        <p:spPr>
          <a:xfrm>
            <a:off x="6558049" y="3271"/>
            <a:ext cx="2594189" cy="365080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  <a:gd name="connsiteX0" fmla="*/ 0 w 2582764"/>
              <a:gd name="connsiteY0" fmla="*/ 3648075 h 3648075"/>
              <a:gd name="connsiteX1" fmla="*/ 0 w 2582764"/>
              <a:gd name="connsiteY1" fmla="*/ 1362075 h 3648075"/>
              <a:gd name="connsiteX2" fmla="*/ 1600200 w 2582764"/>
              <a:gd name="connsiteY2" fmla="*/ 0 h 3648075"/>
              <a:gd name="connsiteX3" fmla="*/ 2582764 w 2582764"/>
              <a:gd name="connsiteY3" fmla="*/ 1415850 h 3648075"/>
              <a:gd name="connsiteX4" fmla="*/ 0 w 2582764"/>
              <a:gd name="connsiteY4" fmla="*/ 3648075 h 3648075"/>
              <a:gd name="connsiteX0" fmla="*/ 0 w 2582764"/>
              <a:gd name="connsiteY0" fmla="*/ 3648075 h 3648075"/>
              <a:gd name="connsiteX1" fmla="*/ 0 w 2582764"/>
              <a:gd name="connsiteY1" fmla="*/ 1362075 h 3648075"/>
              <a:gd name="connsiteX2" fmla="*/ 1600200 w 2582764"/>
              <a:gd name="connsiteY2" fmla="*/ 0 h 3648075"/>
              <a:gd name="connsiteX3" fmla="*/ 1810241 w 2582764"/>
              <a:gd name="connsiteY3" fmla="*/ 284840 h 3648075"/>
              <a:gd name="connsiteX4" fmla="*/ 2582764 w 2582764"/>
              <a:gd name="connsiteY4" fmla="*/ 1415850 h 3648075"/>
              <a:gd name="connsiteX5" fmla="*/ 0 w 2582764"/>
              <a:gd name="connsiteY5" fmla="*/ 3648075 h 3648075"/>
              <a:gd name="connsiteX0" fmla="*/ 0 w 2592252"/>
              <a:gd name="connsiteY0" fmla="*/ 3648075 h 3648075"/>
              <a:gd name="connsiteX1" fmla="*/ 0 w 2592252"/>
              <a:gd name="connsiteY1" fmla="*/ 1362075 h 3648075"/>
              <a:gd name="connsiteX2" fmla="*/ 1600200 w 2592252"/>
              <a:gd name="connsiteY2" fmla="*/ 0 h 3648075"/>
              <a:gd name="connsiteX3" fmla="*/ 2592252 w 2592252"/>
              <a:gd name="connsiteY3" fmla="*/ 4963 h 3648075"/>
              <a:gd name="connsiteX4" fmla="*/ 2582764 w 2592252"/>
              <a:gd name="connsiteY4" fmla="*/ 1415850 h 3648075"/>
              <a:gd name="connsiteX5" fmla="*/ 0 w 2592252"/>
              <a:gd name="connsiteY5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2252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2592252" y="4963"/>
                </a:lnTo>
                <a:cubicBezTo>
                  <a:pt x="2589089" y="475259"/>
                  <a:pt x="2585927" y="945554"/>
                  <a:pt x="2582764" y="1415850"/>
                </a:cubicBez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10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элемен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1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966" y="3747776"/>
            <a:ext cx="331275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олилиния 4"/>
          <p:cNvSpPr/>
          <p:nvPr userDrawn="1"/>
        </p:nvSpPr>
        <p:spPr>
          <a:xfrm>
            <a:off x="1381125" y="-18733"/>
            <a:ext cx="3676650" cy="317152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Полилиния 18"/>
          <p:cNvSpPr/>
          <p:nvPr userDrawn="1"/>
        </p:nvSpPr>
        <p:spPr>
          <a:xfrm>
            <a:off x="4979194" y="0"/>
            <a:ext cx="3654934" cy="315279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980243" y="3754313"/>
            <a:ext cx="359701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343916" y="3441252"/>
            <a:ext cx="3313809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979194" y="3450298"/>
            <a:ext cx="359806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0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ой слайд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69" y="1088724"/>
            <a:ext cx="3714756" cy="624121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Прямоугольный треугольник 10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75667" y="1712845"/>
            <a:ext cx="7901595" cy="4351338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07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87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хнически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4037013" y="276224"/>
            <a:ext cx="4540250" cy="463285"/>
          </a:xfrm>
        </p:spPr>
        <p:txBody>
          <a:bodyPr lIns="0" tIns="0" rIns="0" bIns="0">
            <a:noAutofit/>
          </a:bodyPr>
          <a:lstStyle>
            <a:lvl1pPr algn="r">
              <a:defRPr sz="12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ВНИМАНИЕ! ЭТО ТЕХНИЧЕСКИЙ СЛАЙД.</a:t>
            </a:r>
            <a:br>
              <a:rPr lang="ru-RU" dirty="0"/>
            </a:br>
            <a:r>
              <a:rPr lang="ru-RU" dirty="0"/>
              <a:t>НЕ ИСПОЛЬЗОВАТЬ ДЛЯ ПРЕЗЕНТАЦИЙ.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54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23219"/>
          <a:stretch/>
        </p:blipFill>
        <p:spPr>
          <a:xfrm>
            <a:off x="3020224" y="1688757"/>
            <a:ext cx="6123252" cy="5159718"/>
          </a:xfrm>
          <a:prstGeom prst="rect">
            <a:avLst/>
          </a:prstGeom>
        </p:spPr>
      </p:pic>
      <p:sp>
        <p:nvSpPr>
          <p:cNvPr id="12" name="Полилиния 11"/>
          <p:cNvSpPr/>
          <p:nvPr userDrawn="1"/>
        </p:nvSpPr>
        <p:spPr>
          <a:xfrm>
            <a:off x="-3776" y="-1"/>
            <a:ext cx="9147775" cy="6856713"/>
          </a:xfrm>
          <a:custGeom>
            <a:avLst/>
            <a:gdLst>
              <a:gd name="connsiteX0" fmla="*/ 9525 w 9144000"/>
              <a:gd name="connsiteY0" fmla="*/ 6858000 h 6858000"/>
              <a:gd name="connsiteX1" fmla="*/ 1800225 w 9144000"/>
              <a:gd name="connsiteY1" fmla="*/ 6858000 h 6858000"/>
              <a:gd name="connsiteX2" fmla="*/ 9144000 w 9144000"/>
              <a:gd name="connsiteY2" fmla="*/ 6096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  <a:gd name="connsiteX5" fmla="*/ 9525 w 9144000"/>
              <a:gd name="connsiteY5" fmla="*/ 6858000 h 6858000"/>
              <a:gd name="connsiteX0" fmla="*/ 3160849 w 12295324"/>
              <a:gd name="connsiteY0" fmla="*/ 9570390 h 9570390"/>
              <a:gd name="connsiteX1" fmla="*/ 4951549 w 12295324"/>
              <a:gd name="connsiteY1" fmla="*/ 9570390 h 9570390"/>
              <a:gd name="connsiteX2" fmla="*/ 12295324 w 12295324"/>
              <a:gd name="connsiteY2" fmla="*/ 3321990 h 9570390"/>
              <a:gd name="connsiteX3" fmla="*/ 12295324 w 12295324"/>
              <a:gd name="connsiteY3" fmla="*/ 2712390 h 9570390"/>
              <a:gd name="connsiteX4" fmla="*/ 0 w 12295324"/>
              <a:gd name="connsiteY4" fmla="*/ 0 h 9570390"/>
              <a:gd name="connsiteX5" fmla="*/ 3160849 w 12295324"/>
              <a:gd name="connsiteY5" fmla="*/ 9570390 h 9570390"/>
              <a:gd name="connsiteX0" fmla="*/ 3363434 w 12497909"/>
              <a:gd name="connsiteY0" fmla="*/ 9356550 h 9356550"/>
              <a:gd name="connsiteX1" fmla="*/ 5154134 w 12497909"/>
              <a:gd name="connsiteY1" fmla="*/ 9356550 h 9356550"/>
              <a:gd name="connsiteX2" fmla="*/ 12497909 w 12497909"/>
              <a:gd name="connsiteY2" fmla="*/ 3108150 h 9356550"/>
              <a:gd name="connsiteX3" fmla="*/ 12497909 w 12497909"/>
              <a:gd name="connsiteY3" fmla="*/ 2498550 h 9356550"/>
              <a:gd name="connsiteX4" fmla="*/ 0 w 12497909"/>
              <a:gd name="connsiteY4" fmla="*/ 0 h 9356550"/>
              <a:gd name="connsiteX5" fmla="*/ 3363434 w 12497909"/>
              <a:gd name="connsiteY5" fmla="*/ 9356550 h 9356550"/>
              <a:gd name="connsiteX0" fmla="*/ 20779 w 12497909"/>
              <a:gd name="connsiteY0" fmla="*/ 9367805 h 9367805"/>
              <a:gd name="connsiteX1" fmla="*/ 5154134 w 12497909"/>
              <a:gd name="connsiteY1" fmla="*/ 9356550 h 9367805"/>
              <a:gd name="connsiteX2" fmla="*/ 12497909 w 12497909"/>
              <a:gd name="connsiteY2" fmla="*/ 3108150 h 9367805"/>
              <a:gd name="connsiteX3" fmla="*/ 12497909 w 12497909"/>
              <a:gd name="connsiteY3" fmla="*/ 2498550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  <a:gd name="connsiteX0" fmla="*/ 20779 w 12497909"/>
              <a:gd name="connsiteY0" fmla="*/ 9367805 h 9367805"/>
              <a:gd name="connsiteX1" fmla="*/ 5131626 w 12497909"/>
              <a:gd name="connsiteY1" fmla="*/ 9367805 h 9367805"/>
              <a:gd name="connsiteX2" fmla="*/ 12497909 w 12497909"/>
              <a:gd name="connsiteY2" fmla="*/ 3108150 h 9367805"/>
              <a:gd name="connsiteX3" fmla="*/ 12497909 w 12497909"/>
              <a:gd name="connsiteY3" fmla="*/ 2498550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  <a:gd name="connsiteX0" fmla="*/ 20779 w 12497909"/>
              <a:gd name="connsiteY0" fmla="*/ 9367805 h 9367805"/>
              <a:gd name="connsiteX1" fmla="*/ 5131626 w 12497909"/>
              <a:gd name="connsiteY1" fmla="*/ 9367805 h 9367805"/>
              <a:gd name="connsiteX2" fmla="*/ 12497909 w 12497909"/>
              <a:gd name="connsiteY2" fmla="*/ 3108150 h 9367805"/>
              <a:gd name="connsiteX3" fmla="*/ 12497909 w 12497909"/>
              <a:gd name="connsiteY3" fmla="*/ 11255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97909" h="9367805">
                <a:moveTo>
                  <a:pt x="20779" y="9367805"/>
                </a:moveTo>
                <a:lnTo>
                  <a:pt x="5131626" y="9367805"/>
                </a:lnTo>
                <a:lnTo>
                  <a:pt x="12497909" y="3108150"/>
                </a:lnTo>
                <a:lnTo>
                  <a:pt x="12497909" y="11255"/>
                </a:lnTo>
                <a:lnTo>
                  <a:pt x="0" y="0"/>
                </a:lnTo>
                <a:cubicBezTo>
                  <a:pt x="6926" y="3122602"/>
                  <a:pt x="13853" y="6245203"/>
                  <a:pt x="20779" y="9367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0982" y="3392051"/>
            <a:ext cx="4620661" cy="362511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Текст благодарности!</a:t>
            </a:r>
            <a:endParaRPr lang="en-US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4313" y="5083139"/>
            <a:ext cx="4116287" cy="1180091"/>
          </a:xfrm>
        </p:spPr>
        <p:txBody>
          <a:bodyPr lIns="0" tIns="0" rIns="0" bIns="0">
            <a:no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Наименование организации</a:t>
            </a:r>
            <a:br>
              <a:rPr lang="ru-RU" dirty="0"/>
            </a:br>
            <a:r>
              <a:rPr lang="ru-RU" dirty="0"/>
              <a:t>в две строки</a:t>
            </a:r>
          </a:p>
          <a:p>
            <a:pPr lvl="0"/>
            <a:r>
              <a:rPr lang="ru-RU" dirty="0"/>
              <a:t>Россия, 109074, г. Москва, Китайгородский проезд, д. 7, стр. 3</a:t>
            </a:r>
            <a:br>
              <a:rPr lang="ru-RU" dirty="0"/>
            </a:br>
            <a:r>
              <a:rPr lang="ru-RU" dirty="0"/>
              <a:t>Телефон: +7 (499) 788 18 49; факс: +7 (499) 788 15 75</a:t>
            </a:r>
            <a:br>
              <a:rPr lang="ru-RU" dirty="0"/>
            </a:br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ntc-msk@so-ups.ru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4312" y="6284326"/>
            <a:ext cx="1250950" cy="207914"/>
          </a:xfrm>
        </p:spPr>
        <p:txBody>
          <a:bodyPr lIns="0" tIns="0" rIns="0" bIns="0">
            <a:normAutofit/>
          </a:bodyPr>
          <a:lstStyle>
            <a:lvl1pPr>
              <a:defRPr sz="11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Адрес сайта</a:t>
            </a:r>
          </a:p>
        </p:txBody>
      </p:sp>
      <p:sp>
        <p:nvSpPr>
          <p:cNvPr id="25" name="Полилиния 24"/>
          <p:cNvSpPr/>
          <p:nvPr userDrawn="1"/>
        </p:nvSpPr>
        <p:spPr>
          <a:xfrm>
            <a:off x="5895451" y="4105275"/>
            <a:ext cx="3248025" cy="2752725"/>
          </a:xfrm>
          <a:custGeom>
            <a:avLst/>
            <a:gdLst>
              <a:gd name="connsiteX0" fmla="*/ 0 w 3248025"/>
              <a:gd name="connsiteY0" fmla="*/ 2752725 h 2752725"/>
              <a:gd name="connsiteX1" fmla="*/ 3248025 w 3248025"/>
              <a:gd name="connsiteY1" fmla="*/ 0 h 2752725"/>
              <a:gd name="connsiteX2" fmla="*/ 3248025 w 3248025"/>
              <a:gd name="connsiteY2" fmla="*/ 2752725 h 2752725"/>
              <a:gd name="connsiteX3" fmla="*/ 0 w 3248025"/>
              <a:gd name="connsiteY3" fmla="*/ 2752725 h 27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8025" h="2752725">
                <a:moveTo>
                  <a:pt x="0" y="2752725"/>
                </a:moveTo>
                <a:lnTo>
                  <a:pt x="3248025" y="0"/>
                </a:lnTo>
                <a:lnTo>
                  <a:pt x="3248025" y="2752725"/>
                </a:lnTo>
                <a:lnTo>
                  <a:pt x="0" y="27527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Прямоугольный треугольник 25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8" r="27406" b="-1"/>
          <a:stretch/>
        </p:blipFill>
        <p:spPr>
          <a:xfrm>
            <a:off x="5980657" y="415601"/>
            <a:ext cx="3163343" cy="451986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1" b="35817"/>
          <a:stretch/>
        </p:blipFill>
        <p:spPr>
          <a:xfrm>
            <a:off x="5630682" y="3213066"/>
            <a:ext cx="3481907" cy="3635409"/>
          </a:xfrm>
          <a:prstGeom prst="rect">
            <a:avLst/>
          </a:prstGeom>
        </p:spPr>
      </p:pic>
      <p:sp>
        <p:nvSpPr>
          <p:cNvPr id="15" name="Прямоугольник 14"/>
          <p:cNvSpPr/>
          <p:nvPr userDrawn="1"/>
        </p:nvSpPr>
        <p:spPr>
          <a:xfrm>
            <a:off x="684312" y="4718667"/>
            <a:ext cx="720000" cy="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2" y="553219"/>
            <a:ext cx="2837474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09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23219"/>
          <a:stretch/>
        </p:blipFill>
        <p:spPr>
          <a:xfrm>
            <a:off x="1605854" y="496947"/>
            <a:ext cx="7537622" cy="6351528"/>
          </a:xfrm>
          <a:prstGeom prst="rect">
            <a:avLst/>
          </a:prstGeom>
        </p:spPr>
      </p:pic>
      <p:sp>
        <p:nvSpPr>
          <p:cNvPr id="23" name="Полилиния 22"/>
          <p:cNvSpPr/>
          <p:nvPr userDrawn="1"/>
        </p:nvSpPr>
        <p:spPr>
          <a:xfrm>
            <a:off x="0" y="-9525"/>
            <a:ext cx="9144000" cy="6858000"/>
          </a:xfrm>
          <a:custGeom>
            <a:avLst/>
            <a:gdLst>
              <a:gd name="connsiteX0" fmla="*/ 9525 w 9144000"/>
              <a:gd name="connsiteY0" fmla="*/ 6858000 h 6858000"/>
              <a:gd name="connsiteX1" fmla="*/ 1800225 w 9144000"/>
              <a:gd name="connsiteY1" fmla="*/ 6858000 h 6858000"/>
              <a:gd name="connsiteX2" fmla="*/ 9144000 w 9144000"/>
              <a:gd name="connsiteY2" fmla="*/ 6096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  <a:gd name="connsiteX5" fmla="*/ 9525 w 9144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858000">
                <a:moveTo>
                  <a:pt x="9525" y="6858000"/>
                </a:moveTo>
                <a:lnTo>
                  <a:pt x="1800225" y="6858000"/>
                </a:lnTo>
                <a:lnTo>
                  <a:pt x="9144000" y="609600"/>
                </a:lnTo>
                <a:lnTo>
                  <a:pt x="9144000" y="0"/>
                </a:lnTo>
                <a:lnTo>
                  <a:pt x="0" y="0"/>
                </a:lnTo>
                <a:lnTo>
                  <a:pt x="9525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982" y="3354903"/>
            <a:ext cx="2915429" cy="38507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0982" y="2907910"/>
            <a:ext cx="4620661" cy="362511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84312" y="4121943"/>
            <a:ext cx="720000" cy="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4312" y="4168207"/>
            <a:ext cx="1050925" cy="342900"/>
          </a:xfrm>
        </p:spPr>
        <p:txBody>
          <a:bodyPr lIns="0" tIns="0" rIns="0" bIns="0">
            <a:norm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Место и дата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4312" y="6284326"/>
            <a:ext cx="1250950" cy="207914"/>
          </a:xfrm>
        </p:spPr>
        <p:txBody>
          <a:bodyPr lIns="0" tIns="0" rIns="0" bIns="0">
            <a:normAutofit/>
          </a:bodyPr>
          <a:lstStyle>
            <a:lvl1pPr>
              <a:defRPr sz="11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Адрес сайта</a:t>
            </a:r>
          </a:p>
        </p:txBody>
      </p:sp>
      <p:sp>
        <p:nvSpPr>
          <p:cNvPr id="25" name="Полилиния 24"/>
          <p:cNvSpPr/>
          <p:nvPr userDrawn="1"/>
        </p:nvSpPr>
        <p:spPr>
          <a:xfrm>
            <a:off x="5895451" y="4105275"/>
            <a:ext cx="3248025" cy="2752725"/>
          </a:xfrm>
          <a:custGeom>
            <a:avLst/>
            <a:gdLst>
              <a:gd name="connsiteX0" fmla="*/ 0 w 3248025"/>
              <a:gd name="connsiteY0" fmla="*/ 2752725 h 2752725"/>
              <a:gd name="connsiteX1" fmla="*/ 3248025 w 3248025"/>
              <a:gd name="connsiteY1" fmla="*/ 0 h 2752725"/>
              <a:gd name="connsiteX2" fmla="*/ 3248025 w 3248025"/>
              <a:gd name="connsiteY2" fmla="*/ 2752725 h 2752725"/>
              <a:gd name="connsiteX3" fmla="*/ 0 w 3248025"/>
              <a:gd name="connsiteY3" fmla="*/ 2752725 h 27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8025" h="2752725">
                <a:moveTo>
                  <a:pt x="0" y="2752725"/>
                </a:moveTo>
                <a:lnTo>
                  <a:pt x="3248025" y="0"/>
                </a:lnTo>
                <a:lnTo>
                  <a:pt x="3248025" y="2752725"/>
                </a:lnTo>
                <a:lnTo>
                  <a:pt x="0" y="27527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Прямоугольный треугольник 25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1" r="27406"/>
          <a:stretch/>
        </p:blipFill>
        <p:spPr>
          <a:xfrm>
            <a:off x="5980657" y="-9525"/>
            <a:ext cx="3163343" cy="327994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1" b="35817"/>
          <a:stretch/>
        </p:blipFill>
        <p:spPr>
          <a:xfrm>
            <a:off x="5630682" y="3213066"/>
            <a:ext cx="3481907" cy="36354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2" y="553219"/>
            <a:ext cx="2837474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28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79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5" y="2309532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64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79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571" y="2119795"/>
            <a:ext cx="4540328" cy="2037967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5" y="2309532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3" hasCustomPrompt="1"/>
          </p:nvPr>
        </p:nvSpPr>
        <p:spPr>
          <a:xfrm>
            <a:off x="4037571" y="1758134"/>
            <a:ext cx="3103563" cy="334278"/>
          </a:xfrm>
        </p:spPr>
        <p:txBody>
          <a:bodyPr lIns="0" tIns="0" rIns="0" bIns="0">
            <a:noAutofit/>
          </a:bodyPr>
          <a:lstStyle>
            <a:lvl1pPr>
              <a:lnSpc>
                <a:spcPts val="1600"/>
              </a:lnSpc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54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80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70" y="1746378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572" y="2119797"/>
            <a:ext cx="4540328" cy="2037967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6" y="2309534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3" hasCustomPrompt="1"/>
          </p:nvPr>
        </p:nvSpPr>
        <p:spPr>
          <a:xfrm>
            <a:off x="4037572" y="1758134"/>
            <a:ext cx="3103563" cy="334278"/>
          </a:xfrm>
        </p:spPr>
        <p:txBody>
          <a:bodyPr lIns="0" tIns="0" rIns="0" bIns="0">
            <a:noAutofit/>
          </a:bodyPr>
          <a:lstStyle>
            <a:lvl1pPr>
              <a:lnSpc>
                <a:spcPts val="1600"/>
              </a:lnSpc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10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rot="5400000" flipH="1">
            <a:off x="-414092" y="2024308"/>
            <a:ext cx="5237634" cy="442975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513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513" y="2962274"/>
            <a:ext cx="4540328" cy="3217334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3846519" y="2309532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22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rot="10800000" flipH="1">
            <a:off x="4037570" y="-2"/>
            <a:ext cx="5105905" cy="4318339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675668" y="2392565"/>
            <a:ext cx="3103563" cy="1925771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026660" y="2562225"/>
            <a:ext cx="3992562" cy="3245481"/>
          </a:xfrm>
        </p:spPr>
        <p:txBody>
          <a:bodyPr anchor="ctr">
            <a:noAutofit/>
          </a:bodyPr>
          <a:lstStyle>
            <a:lvl1pPr>
              <a:defRPr sz="1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148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571" y="4546833"/>
            <a:ext cx="4540328" cy="1392672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22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акцен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79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7"/>
            <a:ext cx="3102962" cy="46960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Наша миссия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lnSpc>
                <a:spcPct val="70000"/>
              </a:lnSpc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Содействие</a:t>
            </a:r>
          </a:p>
          <a:p>
            <a:pPr lvl="0"/>
            <a:r>
              <a:rPr lang="ru-RU" dirty="0"/>
              <a:t>экономическому</a:t>
            </a:r>
          </a:p>
          <a:p>
            <a:pPr lvl="0"/>
            <a:r>
              <a:rPr lang="ru-RU" dirty="0"/>
              <a:t>развитию</a:t>
            </a:r>
          </a:p>
          <a:p>
            <a:pPr lvl="0"/>
            <a:r>
              <a:rPr lang="ru-RU" dirty="0"/>
              <a:t>через оптимизацию</a:t>
            </a:r>
          </a:p>
          <a:p>
            <a:pPr lvl="0"/>
            <a:r>
              <a:rPr lang="ru-RU" dirty="0"/>
              <a:t>и развитие</a:t>
            </a:r>
          </a:p>
          <a:p>
            <a:pPr lvl="0"/>
            <a:r>
              <a:rPr lang="ru-RU" dirty="0"/>
              <a:t>энергосистем</a:t>
            </a:r>
          </a:p>
          <a:p>
            <a:pPr lvl="0"/>
            <a:r>
              <a:rPr lang="ru-RU" dirty="0"/>
              <a:t>любого масштаба</a:t>
            </a:r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5" y="2309532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8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4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элем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1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966" y="4237550"/>
            <a:ext cx="215070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олилиния 4"/>
          <p:cNvSpPr/>
          <p:nvPr userDrawn="1"/>
        </p:nvSpPr>
        <p:spPr>
          <a:xfrm>
            <a:off x="1381125" y="-15534"/>
            <a:ext cx="4229100" cy="364807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Полилиния 18"/>
          <p:cNvSpPr/>
          <p:nvPr userDrawn="1"/>
        </p:nvSpPr>
        <p:spPr>
          <a:xfrm>
            <a:off x="3975785" y="-15534"/>
            <a:ext cx="4229100" cy="364807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Полилиния 23"/>
          <p:cNvSpPr/>
          <p:nvPr userDrawn="1"/>
        </p:nvSpPr>
        <p:spPr>
          <a:xfrm>
            <a:off x="6559630" y="-18085"/>
            <a:ext cx="2590800" cy="3669506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2584370 w 4229100"/>
              <a:gd name="connsiteY4" fmla="*/ 1406354 h 3648075"/>
              <a:gd name="connsiteX5" fmla="*/ 0 w 4229100"/>
              <a:gd name="connsiteY5" fmla="*/ 3648075 h 3648075"/>
              <a:gd name="connsiteX0" fmla="*/ 0 w 2584370"/>
              <a:gd name="connsiteY0" fmla="*/ 3648075 h 3648075"/>
              <a:gd name="connsiteX1" fmla="*/ 0 w 2584370"/>
              <a:gd name="connsiteY1" fmla="*/ 1362075 h 3648075"/>
              <a:gd name="connsiteX2" fmla="*/ 1600200 w 2584370"/>
              <a:gd name="connsiteY2" fmla="*/ 0 h 3648075"/>
              <a:gd name="connsiteX3" fmla="*/ 1885950 w 2584370"/>
              <a:gd name="connsiteY3" fmla="*/ 581025 h 3648075"/>
              <a:gd name="connsiteX4" fmla="*/ 2584370 w 2584370"/>
              <a:gd name="connsiteY4" fmla="*/ 1406354 h 3648075"/>
              <a:gd name="connsiteX5" fmla="*/ 0 w 2584370"/>
              <a:gd name="connsiteY5" fmla="*/ 3648075 h 3648075"/>
              <a:gd name="connsiteX0" fmla="*/ 0 w 2590800"/>
              <a:gd name="connsiteY0" fmla="*/ 3667125 h 3667125"/>
              <a:gd name="connsiteX1" fmla="*/ 0 w 2590800"/>
              <a:gd name="connsiteY1" fmla="*/ 1381125 h 3667125"/>
              <a:gd name="connsiteX2" fmla="*/ 1600200 w 2590800"/>
              <a:gd name="connsiteY2" fmla="*/ 19050 h 3667125"/>
              <a:gd name="connsiteX3" fmla="*/ 2590800 w 2590800"/>
              <a:gd name="connsiteY3" fmla="*/ 0 h 3667125"/>
              <a:gd name="connsiteX4" fmla="*/ 2584370 w 2590800"/>
              <a:gd name="connsiteY4" fmla="*/ 1425404 h 3667125"/>
              <a:gd name="connsiteX5" fmla="*/ 0 w 2590800"/>
              <a:gd name="connsiteY5" fmla="*/ 3667125 h 3667125"/>
              <a:gd name="connsiteX0" fmla="*/ 0 w 2590800"/>
              <a:gd name="connsiteY0" fmla="*/ 3667125 h 3667125"/>
              <a:gd name="connsiteX1" fmla="*/ 0 w 2590800"/>
              <a:gd name="connsiteY1" fmla="*/ 1381125 h 3667125"/>
              <a:gd name="connsiteX2" fmla="*/ 1666875 w 2590800"/>
              <a:gd name="connsiteY2" fmla="*/ 0 h 3667125"/>
              <a:gd name="connsiteX3" fmla="*/ 2590800 w 2590800"/>
              <a:gd name="connsiteY3" fmla="*/ 0 h 3667125"/>
              <a:gd name="connsiteX4" fmla="*/ 2584370 w 2590800"/>
              <a:gd name="connsiteY4" fmla="*/ 1425404 h 3667125"/>
              <a:gd name="connsiteX5" fmla="*/ 0 w 2590800"/>
              <a:gd name="connsiteY5" fmla="*/ 3667125 h 3667125"/>
              <a:gd name="connsiteX0" fmla="*/ 0 w 2590800"/>
              <a:gd name="connsiteY0" fmla="*/ 3669506 h 3669506"/>
              <a:gd name="connsiteX1" fmla="*/ 0 w 2590800"/>
              <a:gd name="connsiteY1" fmla="*/ 1383506 h 3669506"/>
              <a:gd name="connsiteX2" fmla="*/ 1640681 w 2590800"/>
              <a:gd name="connsiteY2" fmla="*/ 0 h 3669506"/>
              <a:gd name="connsiteX3" fmla="*/ 2590800 w 2590800"/>
              <a:gd name="connsiteY3" fmla="*/ 2381 h 3669506"/>
              <a:gd name="connsiteX4" fmla="*/ 2584370 w 2590800"/>
              <a:gd name="connsiteY4" fmla="*/ 1427785 h 3669506"/>
              <a:gd name="connsiteX5" fmla="*/ 0 w 2590800"/>
              <a:gd name="connsiteY5" fmla="*/ 3669506 h 3669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0800" h="3669506">
                <a:moveTo>
                  <a:pt x="0" y="3669506"/>
                </a:moveTo>
                <a:lnTo>
                  <a:pt x="0" y="1383506"/>
                </a:lnTo>
                <a:lnTo>
                  <a:pt x="1640681" y="0"/>
                </a:lnTo>
                <a:lnTo>
                  <a:pt x="2590800" y="2381"/>
                </a:lnTo>
                <a:cubicBezTo>
                  <a:pt x="2588657" y="477516"/>
                  <a:pt x="2586513" y="952650"/>
                  <a:pt x="2584370" y="1427785"/>
                </a:cubicBezTo>
                <a:lnTo>
                  <a:pt x="0" y="36695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3973718" y="4244087"/>
            <a:ext cx="2169908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6561730" y="4237549"/>
            <a:ext cx="2015533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343916" y="3931026"/>
            <a:ext cx="2150709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972668" y="3940072"/>
            <a:ext cx="216990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559630" y="3927355"/>
            <a:ext cx="2017633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0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92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элемен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1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669" y="2529120"/>
            <a:ext cx="2877846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2877289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3973718" y="4244087"/>
            <a:ext cx="2169908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6561730" y="4237549"/>
            <a:ext cx="2015533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972668" y="3940072"/>
            <a:ext cx="216990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559630" y="3927355"/>
            <a:ext cx="2017633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0" name="Полилиния 19"/>
          <p:cNvSpPr/>
          <p:nvPr userDrawn="1"/>
        </p:nvSpPr>
        <p:spPr>
          <a:xfrm>
            <a:off x="3972668" y="3271"/>
            <a:ext cx="4232261" cy="365080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Полилиния 23"/>
          <p:cNvSpPr/>
          <p:nvPr userDrawn="1"/>
        </p:nvSpPr>
        <p:spPr>
          <a:xfrm>
            <a:off x="6558049" y="3271"/>
            <a:ext cx="2594189" cy="365080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  <a:gd name="connsiteX0" fmla="*/ 0 w 2582764"/>
              <a:gd name="connsiteY0" fmla="*/ 3648075 h 3648075"/>
              <a:gd name="connsiteX1" fmla="*/ 0 w 2582764"/>
              <a:gd name="connsiteY1" fmla="*/ 1362075 h 3648075"/>
              <a:gd name="connsiteX2" fmla="*/ 1600200 w 2582764"/>
              <a:gd name="connsiteY2" fmla="*/ 0 h 3648075"/>
              <a:gd name="connsiteX3" fmla="*/ 2582764 w 2582764"/>
              <a:gd name="connsiteY3" fmla="*/ 1415850 h 3648075"/>
              <a:gd name="connsiteX4" fmla="*/ 0 w 2582764"/>
              <a:gd name="connsiteY4" fmla="*/ 3648075 h 3648075"/>
              <a:gd name="connsiteX0" fmla="*/ 0 w 2582764"/>
              <a:gd name="connsiteY0" fmla="*/ 3648075 h 3648075"/>
              <a:gd name="connsiteX1" fmla="*/ 0 w 2582764"/>
              <a:gd name="connsiteY1" fmla="*/ 1362075 h 3648075"/>
              <a:gd name="connsiteX2" fmla="*/ 1600200 w 2582764"/>
              <a:gd name="connsiteY2" fmla="*/ 0 h 3648075"/>
              <a:gd name="connsiteX3" fmla="*/ 1810241 w 2582764"/>
              <a:gd name="connsiteY3" fmla="*/ 284840 h 3648075"/>
              <a:gd name="connsiteX4" fmla="*/ 2582764 w 2582764"/>
              <a:gd name="connsiteY4" fmla="*/ 1415850 h 3648075"/>
              <a:gd name="connsiteX5" fmla="*/ 0 w 2582764"/>
              <a:gd name="connsiteY5" fmla="*/ 3648075 h 3648075"/>
              <a:gd name="connsiteX0" fmla="*/ 0 w 2592252"/>
              <a:gd name="connsiteY0" fmla="*/ 3648075 h 3648075"/>
              <a:gd name="connsiteX1" fmla="*/ 0 w 2592252"/>
              <a:gd name="connsiteY1" fmla="*/ 1362075 h 3648075"/>
              <a:gd name="connsiteX2" fmla="*/ 1600200 w 2592252"/>
              <a:gd name="connsiteY2" fmla="*/ 0 h 3648075"/>
              <a:gd name="connsiteX3" fmla="*/ 2592252 w 2592252"/>
              <a:gd name="connsiteY3" fmla="*/ 4963 h 3648075"/>
              <a:gd name="connsiteX4" fmla="*/ 2582764 w 2592252"/>
              <a:gd name="connsiteY4" fmla="*/ 1415850 h 3648075"/>
              <a:gd name="connsiteX5" fmla="*/ 0 w 2592252"/>
              <a:gd name="connsiteY5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2252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2592252" y="4963"/>
                </a:lnTo>
                <a:cubicBezTo>
                  <a:pt x="2589089" y="475259"/>
                  <a:pt x="2585927" y="945554"/>
                  <a:pt x="2582764" y="1415850"/>
                </a:cubicBez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7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элемен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1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966" y="3747776"/>
            <a:ext cx="331275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олилиния 4"/>
          <p:cNvSpPr/>
          <p:nvPr userDrawn="1"/>
        </p:nvSpPr>
        <p:spPr>
          <a:xfrm>
            <a:off x="1381125" y="-18733"/>
            <a:ext cx="3676650" cy="317152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Полилиния 18"/>
          <p:cNvSpPr/>
          <p:nvPr userDrawn="1"/>
        </p:nvSpPr>
        <p:spPr>
          <a:xfrm>
            <a:off x="4979194" y="0"/>
            <a:ext cx="3654934" cy="315279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980243" y="3754313"/>
            <a:ext cx="359701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343916" y="3441252"/>
            <a:ext cx="3313809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979194" y="3450298"/>
            <a:ext cx="359806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24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ой слайд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69" y="1088724"/>
            <a:ext cx="3714756" cy="624121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Прямоугольный треугольник 10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75667" y="1712845"/>
            <a:ext cx="7901595" cy="4351338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31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2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хнически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4037013" y="276224"/>
            <a:ext cx="4540250" cy="463285"/>
          </a:xfrm>
        </p:spPr>
        <p:txBody>
          <a:bodyPr lIns="0" tIns="0" rIns="0" bIns="0">
            <a:noAutofit/>
          </a:bodyPr>
          <a:lstStyle>
            <a:lvl1pPr algn="r">
              <a:defRPr sz="12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ВНИМАНИЕ! ЭТО ТЕХНИЧЕСКИЙ СЛАЙД.</a:t>
            </a:r>
            <a:br>
              <a:rPr lang="ru-RU" dirty="0"/>
            </a:br>
            <a:r>
              <a:rPr lang="ru-RU" dirty="0"/>
              <a:t>НЕ ИСПОЛЬЗОВАТЬ ДЛЯ ПРЕЗЕНТАЦИЙ.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97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23219"/>
          <a:stretch/>
        </p:blipFill>
        <p:spPr>
          <a:xfrm>
            <a:off x="3020224" y="1688757"/>
            <a:ext cx="6123252" cy="5159718"/>
          </a:xfrm>
          <a:prstGeom prst="rect">
            <a:avLst/>
          </a:prstGeom>
        </p:spPr>
      </p:pic>
      <p:sp>
        <p:nvSpPr>
          <p:cNvPr id="12" name="Полилиния 11"/>
          <p:cNvSpPr/>
          <p:nvPr userDrawn="1"/>
        </p:nvSpPr>
        <p:spPr>
          <a:xfrm>
            <a:off x="-3776" y="-1"/>
            <a:ext cx="9147775" cy="6856713"/>
          </a:xfrm>
          <a:custGeom>
            <a:avLst/>
            <a:gdLst>
              <a:gd name="connsiteX0" fmla="*/ 9525 w 9144000"/>
              <a:gd name="connsiteY0" fmla="*/ 6858000 h 6858000"/>
              <a:gd name="connsiteX1" fmla="*/ 1800225 w 9144000"/>
              <a:gd name="connsiteY1" fmla="*/ 6858000 h 6858000"/>
              <a:gd name="connsiteX2" fmla="*/ 9144000 w 9144000"/>
              <a:gd name="connsiteY2" fmla="*/ 6096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  <a:gd name="connsiteX5" fmla="*/ 9525 w 9144000"/>
              <a:gd name="connsiteY5" fmla="*/ 6858000 h 6858000"/>
              <a:gd name="connsiteX0" fmla="*/ 3160849 w 12295324"/>
              <a:gd name="connsiteY0" fmla="*/ 9570390 h 9570390"/>
              <a:gd name="connsiteX1" fmla="*/ 4951549 w 12295324"/>
              <a:gd name="connsiteY1" fmla="*/ 9570390 h 9570390"/>
              <a:gd name="connsiteX2" fmla="*/ 12295324 w 12295324"/>
              <a:gd name="connsiteY2" fmla="*/ 3321990 h 9570390"/>
              <a:gd name="connsiteX3" fmla="*/ 12295324 w 12295324"/>
              <a:gd name="connsiteY3" fmla="*/ 2712390 h 9570390"/>
              <a:gd name="connsiteX4" fmla="*/ 0 w 12295324"/>
              <a:gd name="connsiteY4" fmla="*/ 0 h 9570390"/>
              <a:gd name="connsiteX5" fmla="*/ 3160849 w 12295324"/>
              <a:gd name="connsiteY5" fmla="*/ 9570390 h 9570390"/>
              <a:gd name="connsiteX0" fmla="*/ 3363434 w 12497909"/>
              <a:gd name="connsiteY0" fmla="*/ 9356550 h 9356550"/>
              <a:gd name="connsiteX1" fmla="*/ 5154134 w 12497909"/>
              <a:gd name="connsiteY1" fmla="*/ 9356550 h 9356550"/>
              <a:gd name="connsiteX2" fmla="*/ 12497909 w 12497909"/>
              <a:gd name="connsiteY2" fmla="*/ 3108150 h 9356550"/>
              <a:gd name="connsiteX3" fmla="*/ 12497909 w 12497909"/>
              <a:gd name="connsiteY3" fmla="*/ 2498550 h 9356550"/>
              <a:gd name="connsiteX4" fmla="*/ 0 w 12497909"/>
              <a:gd name="connsiteY4" fmla="*/ 0 h 9356550"/>
              <a:gd name="connsiteX5" fmla="*/ 3363434 w 12497909"/>
              <a:gd name="connsiteY5" fmla="*/ 9356550 h 9356550"/>
              <a:gd name="connsiteX0" fmla="*/ 20779 w 12497909"/>
              <a:gd name="connsiteY0" fmla="*/ 9367805 h 9367805"/>
              <a:gd name="connsiteX1" fmla="*/ 5154134 w 12497909"/>
              <a:gd name="connsiteY1" fmla="*/ 9356550 h 9367805"/>
              <a:gd name="connsiteX2" fmla="*/ 12497909 w 12497909"/>
              <a:gd name="connsiteY2" fmla="*/ 3108150 h 9367805"/>
              <a:gd name="connsiteX3" fmla="*/ 12497909 w 12497909"/>
              <a:gd name="connsiteY3" fmla="*/ 2498550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  <a:gd name="connsiteX0" fmla="*/ 20779 w 12497909"/>
              <a:gd name="connsiteY0" fmla="*/ 9367805 h 9367805"/>
              <a:gd name="connsiteX1" fmla="*/ 5131626 w 12497909"/>
              <a:gd name="connsiteY1" fmla="*/ 9367805 h 9367805"/>
              <a:gd name="connsiteX2" fmla="*/ 12497909 w 12497909"/>
              <a:gd name="connsiteY2" fmla="*/ 3108150 h 9367805"/>
              <a:gd name="connsiteX3" fmla="*/ 12497909 w 12497909"/>
              <a:gd name="connsiteY3" fmla="*/ 2498550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  <a:gd name="connsiteX0" fmla="*/ 20779 w 12497909"/>
              <a:gd name="connsiteY0" fmla="*/ 9367805 h 9367805"/>
              <a:gd name="connsiteX1" fmla="*/ 5131626 w 12497909"/>
              <a:gd name="connsiteY1" fmla="*/ 9367805 h 9367805"/>
              <a:gd name="connsiteX2" fmla="*/ 12497909 w 12497909"/>
              <a:gd name="connsiteY2" fmla="*/ 3108150 h 9367805"/>
              <a:gd name="connsiteX3" fmla="*/ 12497909 w 12497909"/>
              <a:gd name="connsiteY3" fmla="*/ 11255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97909" h="9367805">
                <a:moveTo>
                  <a:pt x="20779" y="9367805"/>
                </a:moveTo>
                <a:lnTo>
                  <a:pt x="5131626" y="9367805"/>
                </a:lnTo>
                <a:lnTo>
                  <a:pt x="12497909" y="3108150"/>
                </a:lnTo>
                <a:lnTo>
                  <a:pt x="12497909" y="11255"/>
                </a:lnTo>
                <a:lnTo>
                  <a:pt x="0" y="0"/>
                </a:lnTo>
                <a:cubicBezTo>
                  <a:pt x="6926" y="3122602"/>
                  <a:pt x="13853" y="6245203"/>
                  <a:pt x="20779" y="9367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0982" y="3392051"/>
            <a:ext cx="4620661" cy="362511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Текст благодарности!</a:t>
            </a:r>
            <a:endParaRPr lang="en-US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4313" y="5083139"/>
            <a:ext cx="4116287" cy="1180091"/>
          </a:xfrm>
        </p:spPr>
        <p:txBody>
          <a:bodyPr lIns="0" tIns="0" rIns="0" bIns="0">
            <a:no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Наименование организации</a:t>
            </a:r>
            <a:br>
              <a:rPr lang="ru-RU" dirty="0"/>
            </a:br>
            <a:r>
              <a:rPr lang="ru-RU" dirty="0"/>
              <a:t>в две строки</a:t>
            </a:r>
          </a:p>
          <a:p>
            <a:pPr lvl="0"/>
            <a:r>
              <a:rPr lang="ru-RU" dirty="0"/>
              <a:t>Россия, 109074, г. Москва, Китайгородский проезд, д. 7, стр. 3</a:t>
            </a:r>
            <a:br>
              <a:rPr lang="ru-RU" dirty="0"/>
            </a:br>
            <a:r>
              <a:rPr lang="ru-RU" dirty="0"/>
              <a:t>Телефон: +7 (499) 788 18 49; факс: +7 (499) 788 15 75</a:t>
            </a:r>
            <a:br>
              <a:rPr lang="ru-RU" dirty="0"/>
            </a:br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ntc-msk@so-ups.ru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4312" y="6284326"/>
            <a:ext cx="1250950" cy="207914"/>
          </a:xfrm>
        </p:spPr>
        <p:txBody>
          <a:bodyPr lIns="0" tIns="0" rIns="0" bIns="0">
            <a:normAutofit/>
          </a:bodyPr>
          <a:lstStyle>
            <a:lvl1pPr>
              <a:defRPr sz="11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Адрес сайта</a:t>
            </a:r>
          </a:p>
        </p:txBody>
      </p:sp>
      <p:sp>
        <p:nvSpPr>
          <p:cNvPr id="25" name="Полилиния 24"/>
          <p:cNvSpPr/>
          <p:nvPr userDrawn="1"/>
        </p:nvSpPr>
        <p:spPr>
          <a:xfrm>
            <a:off x="5895451" y="4105275"/>
            <a:ext cx="3248025" cy="2752725"/>
          </a:xfrm>
          <a:custGeom>
            <a:avLst/>
            <a:gdLst>
              <a:gd name="connsiteX0" fmla="*/ 0 w 3248025"/>
              <a:gd name="connsiteY0" fmla="*/ 2752725 h 2752725"/>
              <a:gd name="connsiteX1" fmla="*/ 3248025 w 3248025"/>
              <a:gd name="connsiteY1" fmla="*/ 0 h 2752725"/>
              <a:gd name="connsiteX2" fmla="*/ 3248025 w 3248025"/>
              <a:gd name="connsiteY2" fmla="*/ 2752725 h 2752725"/>
              <a:gd name="connsiteX3" fmla="*/ 0 w 3248025"/>
              <a:gd name="connsiteY3" fmla="*/ 2752725 h 27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8025" h="2752725">
                <a:moveTo>
                  <a:pt x="0" y="2752725"/>
                </a:moveTo>
                <a:lnTo>
                  <a:pt x="3248025" y="0"/>
                </a:lnTo>
                <a:lnTo>
                  <a:pt x="3248025" y="2752725"/>
                </a:lnTo>
                <a:lnTo>
                  <a:pt x="0" y="27527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Прямоугольный треугольник 25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8" r="27406" b="-1"/>
          <a:stretch/>
        </p:blipFill>
        <p:spPr>
          <a:xfrm>
            <a:off x="5980657" y="415601"/>
            <a:ext cx="3163343" cy="451986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1" b="35817"/>
          <a:stretch/>
        </p:blipFill>
        <p:spPr>
          <a:xfrm>
            <a:off x="5630682" y="3213066"/>
            <a:ext cx="3481907" cy="3635409"/>
          </a:xfrm>
          <a:prstGeom prst="rect">
            <a:avLst/>
          </a:prstGeom>
        </p:spPr>
      </p:pic>
      <p:sp>
        <p:nvSpPr>
          <p:cNvPr id="15" name="Прямоугольник 14"/>
          <p:cNvSpPr/>
          <p:nvPr userDrawn="1"/>
        </p:nvSpPr>
        <p:spPr>
          <a:xfrm>
            <a:off x="684312" y="4718667"/>
            <a:ext cx="720000" cy="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2" y="553219"/>
            <a:ext cx="2837474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77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rot="5400000" flipH="1">
            <a:off x="-414092" y="2024309"/>
            <a:ext cx="5237634" cy="442975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514" y="1746378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514" y="2962274"/>
            <a:ext cx="4540328" cy="3217334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3846520" y="2309534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3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23219"/>
          <a:stretch/>
        </p:blipFill>
        <p:spPr>
          <a:xfrm>
            <a:off x="1605854" y="496947"/>
            <a:ext cx="7537622" cy="6351528"/>
          </a:xfrm>
          <a:prstGeom prst="rect">
            <a:avLst/>
          </a:prstGeom>
        </p:spPr>
      </p:pic>
      <p:sp>
        <p:nvSpPr>
          <p:cNvPr id="23" name="Полилиния 22"/>
          <p:cNvSpPr/>
          <p:nvPr userDrawn="1"/>
        </p:nvSpPr>
        <p:spPr>
          <a:xfrm>
            <a:off x="0" y="-9525"/>
            <a:ext cx="9144000" cy="6858000"/>
          </a:xfrm>
          <a:custGeom>
            <a:avLst/>
            <a:gdLst>
              <a:gd name="connsiteX0" fmla="*/ 9525 w 9144000"/>
              <a:gd name="connsiteY0" fmla="*/ 6858000 h 6858000"/>
              <a:gd name="connsiteX1" fmla="*/ 1800225 w 9144000"/>
              <a:gd name="connsiteY1" fmla="*/ 6858000 h 6858000"/>
              <a:gd name="connsiteX2" fmla="*/ 9144000 w 9144000"/>
              <a:gd name="connsiteY2" fmla="*/ 6096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  <a:gd name="connsiteX5" fmla="*/ 9525 w 9144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858000">
                <a:moveTo>
                  <a:pt x="9525" y="6858000"/>
                </a:moveTo>
                <a:lnTo>
                  <a:pt x="1800225" y="6858000"/>
                </a:lnTo>
                <a:lnTo>
                  <a:pt x="9144000" y="609600"/>
                </a:lnTo>
                <a:lnTo>
                  <a:pt x="9144000" y="0"/>
                </a:lnTo>
                <a:lnTo>
                  <a:pt x="0" y="0"/>
                </a:lnTo>
                <a:lnTo>
                  <a:pt x="9525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982" y="3354903"/>
            <a:ext cx="2915429" cy="38507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0982" y="2907910"/>
            <a:ext cx="4620661" cy="362511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84312" y="4121943"/>
            <a:ext cx="720000" cy="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4312" y="4168207"/>
            <a:ext cx="1050925" cy="342900"/>
          </a:xfrm>
        </p:spPr>
        <p:txBody>
          <a:bodyPr lIns="0" tIns="0" rIns="0" bIns="0">
            <a:norm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Место и дата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4312" y="6284326"/>
            <a:ext cx="1250950" cy="207914"/>
          </a:xfrm>
        </p:spPr>
        <p:txBody>
          <a:bodyPr lIns="0" tIns="0" rIns="0" bIns="0">
            <a:normAutofit/>
          </a:bodyPr>
          <a:lstStyle>
            <a:lvl1pPr>
              <a:defRPr sz="11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Адрес сайта</a:t>
            </a:r>
          </a:p>
        </p:txBody>
      </p:sp>
      <p:sp>
        <p:nvSpPr>
          <p:cNvPr id="25" name="Полилиния 24"/>
          <p:cNvSpPr/>
          <p:nvPr userDrawn="1"/>
        </p:nvSpPr>
        <p:spPr>
          <a:xfrm>
            <a:off x="5895451" y="4105275"/>
            <a:ext cx="3248025" cy="2752725"/>
          </a:xfrm>
          <a:custGeom>
            <a:avLst/>
            <a:gdLst>
              <a:gd name="connsiteX0" fmla="*/ 0 w 3248025"/>
              <a:gd name="connsiteY0" fmla="*/ 2752725 h 2752725"/>
              <a:gd name="connsiteX1" fmla="*/ 3248025 w 3248025"/>
              <a:gd name="connsiteY1" fmla="*/ 0 h 2752725"/>
              <a:gd name="connsiteX2" fmla="*/ 3248025 w 3248025"/>
              <a:gd name="connsiteY2" fmla="*/ 2752725 h 2752725"/>
              <a:gd name="connsiteX3" fmla="*/ 0 w 3248025"/>
              <a:gd name="connsiteY3" fmla="*/ 2752725 h 27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8025" h="2752725">
                <a:moveTo>
                  <a:pt x="0" y="2752725"/>
                </a:moveTo>
                <a:lnTo>
                  <a:pt x="3248025" y="0"/>
                </a:lnTo>
                <a:lnTo>
                  <a:pt x="3248025" y="2752725"/>
                </a:lnTo>
                <a:lnTo>
                  <a:pt x="0" y="27527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Прямоугольный треугольник 25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1" r="27406"/>
          <a:stretch/>
        </p:blipFill>
        <p:spPr>
          <a:xfrm>
            <a:off x="5980657" y="-9525"/>
            <a:ext cx="3163343" cy="327994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1" b="35817"/>
          <a:stretch/>
        </p:blipFill>
        <p:spPr>
          <a:xfrm>
            <a:off x="5630682" y="3213066"/>
            <a:ext cx="3481907" cy="36354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2" y="553219"/>
            <a:ext cx="2837474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79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5" y="2309532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92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79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571" y="2119795"/>
            <a:ext cx="4540328" cy="2037967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5" y="2309532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3" hasCustomPrompt="1"/>
          </p:nvPr>
        </p:nvSpPr>
        <p:spPr>
          <a:xfrm>
            <a:off x="4037571" y="1758134"/>
            <a:ext cx="3103563" cy="334278"/>
          </a:xfrm>
        </p:spPr>
        <p:txBody>
          <a:bodyPr lIns="0" tIns="0" rIns="0" bIns="0">
            <a:noAutofit/>
          </a:bodyPr>
          <a:lstStyle>
            <a:lvl1pPr>
              <a:lnSpc>
                <a:spcPts val="1600"/>
              </a:lnSpc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57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rot="5400000" flipH="1">
            <a:off x="-414092" y="2024308"/>
            <a:ext cx="5237634" cy="442975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513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513" y="2962274"/>
            <a:ext cx="4540328" cy="3217334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3846519" y="2309532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96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rot="10800000" flipH="1">
            <a:off x="4037570" y="-2"/>
            <a:ext cx="5105905" cy="4318339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675668" y="2392565"/>
            <a:ext cx="3103563" cy="1925771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026660" y="2562225"/>
            <a:ext cx="3992562" cy="3245481"/>
          </a:xfrm>
        </p:spPr>
        <p:txBody>
          <a:bodyPr anchor="ctr">
            <a:noAutofit/>
          </a:bodyPr>
          <a:lstStyle>
            <a:lvl1pPr>
              <a:defRPr sz="1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148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571" y="4546833"/>
            <a:ext cx="4540328" cy="1392672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акцен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79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7"/>
            <a:ext cx="3102962" cy="46960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Наша миссия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lnSpc>
                <a:spcPct val="70000"/>
              </a:lnSpc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Содействие</a:t>
            </a:r>
          </a:p>
          <a:p>
            <a:pPr lvl="0"/>
            <a:r>
              <a:rPr lang="ru-RU" dirty="0"/>
              <a:t>экономическому</a:t>
            </a:r>
          </a:p>
          <a:p>
            <a:pPr lvl="0"/>
            <a:r>
              <a:rPr lang="ru-RU" dirty="0"/>
              <a:t>развитию</a:t>
            </a:r>
          </a:p>
          <a:p>
            <a:pPr lvl="0"/>
            <a:r>
              <a:rPr lang="ru-RU" dirty="0"/>
              <a:t>через оптимизацию</a:t>
            </a:r>
          </a:p>
          <a:p>
            <a:pPr lvl="0"/>
            <a:r>
              <a:rPr lang="ru-RU" dirty="0"/>
              <a:t>и развитие</a:t>
            </a:r>
          </a:p>
          <a:p>
            <a:pPr lvl="0"/>
            <a:r>
              <a:rPr lang="ru-RU" dirty="0"/>
              <a:t>энергосистем</a:t>
            </a:r>
          </a:p>
          <a:p>
            <a:pPr lvl="0"/>
            <a:r>
              <a:rPr lang="ru-RU" dirty="0"/>
              <a:t>любого масштаба</a:t>
            </a:r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5" y="2309532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8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4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4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элем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1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966" y="4237550"/>
            <a:ext cx="215070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олилиния 4"/>
          <p:cNvSpPr/>
          <p:nvPr userDrawn="1"/>
        </p:nvSpPr>
        <p:spPr>
          <a:xfrm>
            <a:off x="1381125" y="-15534"/>
            <a:ext cx="4229100" cy="364807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Полилиния 18"/>
          <p:cNvSpPr/>
          <p:nvPr userDrawn="1"/>
        </p:nvSpPr>
        <p:spPr>
          <a:xfrm>
            <a:off x="3975785" y="-15534"/>
            <a:ext cx="4229100" cy="364807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Полилиния 23"/>
          <p:cNvSpPr/>
          <p:nvPr userDrawn="1"/>
        </p:nvSpPr>
        <p:spPr>
          <a:xfrm>
            <a:off x="6559630" y="-18085"/>
            <a:ext cx="2590800" cy="3669506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2584370 w 4229100"/>
              <a:gd name="connsiteY4" fmla="*/ 1406354 h 3648075"/>
              <a:gd name="connsiteX5" fmla="*/ 0 w 4229100"/>
              <a:gd name="connsiteY5" fmla="*/ 3648075 h 3648075"/>
              <a:gd name="connsiteX0" fmla="*/ 0 w 2584370"/>
              <a:gd name="connsiteY0" fmla="*/ 3648075 h 3648075"/>
              <a:gd name="connsiteX1" fmla="*/ 0 w 2584370"/>
              <a:gd name="connsiteY1" fmla="*/ 1362075 h 3648075"/>
              <a:gd name="connsiteX2" fmla="*/ 1600200 w 2584370"/>
              <a:gd name="connsiteY2" fmla="*/ 0 h 3648075"/>
              <a:gd name="connsiteX3" fmla="*/ 1885950 w 2584370"/>
              <a:gd name="connsiteY3" fmla="*/ 581025 h 3648075"/>
              <a:gd name="connsiteX4" fmla="*/ 2584370 w 2584370"/>
              <a:gd name="connsiteY4" fmla="*/ 1406354 h 3648075"/>
              <a:gd name="connsiteX5" fmla="*/ 0 w 2584370"/>
              <a:gd name="connsiteY5" fmla="*/ 3648075 h 3648075"/>
              <a:gd name="connsiteX0" fmla="*/ 0 w 2590800"/>
              <a:gd name="connsiteY0" fmla="*/ 3667125 h 3667125"/>
              <a:gd name="connsiteX1" fmla="*/ 0 w 2590800"/>
              <a:gd name="connsiteY1" fmla="*/ 1381125 h 3667125"/>
              <a:gd name="connsiteX2" fmla="*/ 1600200 w 2590800"/>
              <a:gd name="connsiteY2" fmla="*/ 19050 h 3667125"/>
              <a:gd name="connsiteX3" fmla="*/ 2590800 w 2590800"/>
              <a:gd name="connsiteY3" fmla="*/ 0 h 3667125"/>
              <a:gd name="connsiteX4" fmla="*/ 2584370 w 2590800"/>
              <a:gd name="connsiteY4" fmla="*/ 1425404 h 3667125"/>
              <a:gd name="connsiteX5" fmla="*/ 0 w 2590800"/>
              <a:gd name="connsiteY5" fmla="*/ 3667125 h 3667125"/>
              <a:gd name="connsiteX0" fmla="*/ 0 w 2590800"/>
              <a:gd name="connsiteY0" fmla="*/ 3667125 h 3667125"/>
              <a:gd name="connsiteX1" fmla="*/ 0 w 2590800"/>
              <a:gd name="connsiteY1" fmla="*/ 1381125 h 3667125"/>
              <a:gd name="connsiteX2" fmla="*/ 1666875 w 2590800"/>
              <a:gd name="connsiteY2" fmla="*/ 0 h 3667125"/>
              <a:gd name="connsiteX3" fmla="*/ 2590800 w 2590800"/>
              <a:gd name="connsiteY3" fmla="*/ 0 h 3667125"/>
              <a:gd name="connsiteX4" fmla="*/ 2584370 w 2590800"/>
              <a:gd name="connsiteY4" fmla="*/ 1425404 h 3667125"/>
              <a:gd name="connsiteX5" fmla="*/ 0 w 2590800"/>
              <a:gd name="connsiteY5" fmla="*/ 3667125 h 3667125"/>
              <a:gd name="connsiteX0" fmla="*/ 0 w 2590800"/>
              <a:gd name="connsiteY0" fmla="*/ 3669506 h 3669506"/>
              <a:gd name="connsiteX1" fmla="*/ 0 w 2590800"/>
              <a:gd name="connsiteY1" fmla="*/ 1383506 h 3669506"/>
              <a:gd name="connsiteX2" fmla="*/ 1640681 w 2590800"/>
              <a:gd name="connsiteY2" fmla="*/ 0 h 3669506"/>
              <a:gd name="connsiteX3" fmla="*/ 2590800 w 2590800"/>
              <a:gd name="connsiteY3" fmla="*/ 2381 h 3669506"/>
              <a:gd name="connsiteX4" fmla="*/ 2584370 w 2590800"/>
              <a:gd name="connsiteY4" fmla="*/ 1427785 h 3669506"/>
              <a:gd name="connsiteX5" fmla="*/ 0 w 2590800"/>
              <a:gd name="connsiteY5" fmla="*/ 3669506 h 3669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0800" h="3669506">
                <a:moveTo>
                  <a:pt x="0" y="3669506"/>
                </a:moveTo>
                <a:lnTo>
                  <a:pt x="0" y="1383506"/>
                </a:lnTo>
                <a:lnTo>
                  <a:pt x="1640681" y="0"/>
                </a:lnTo>
                <a:lnTo>
                  <a:pt x="2590800" y="2381"/>
                </a:lnTo>
                <a:cubicBezTo>
                  <a:pt x="2588657" y="477516"/>
                  <a:pt x="2586513" y="952650"/>
                  <a:pt x="2584370" y="1427785"/>
                </a:cubicBezTo>
                <a:lnTo>
                  <a:pt x="0" y="36695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3973718" y="4244087"/>
            <a:ext cx="2169908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6561730" y="4237549"/>
            <a:ext cx="2015533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343916" y="3931026"/>
            <a:ext cx="2150709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972668" y="3940072"/>
            <a:ext cx="216990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559630" y="3927355"/>
            <a:ext cx="2017633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0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37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элемен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1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669" y="2529120"/>
            <a:ext cx="2877846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2877289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3973718" y="4244087"/>
            <a:ext cx="2169908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6561730" y="4237549"/>
            <a:ext cx="2015533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972668" y="3940072"/>
            <a:ext cx="216990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559630" y="3927355"/>
            <a:ext cx="2017633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0" name="Полилиния 19"/>
          <p:cNvSpPr/>
          <p:nvPr userDrawn="1"/>
        </p:nvSpPr>
        <p:spPr>
          <a:xfrm>
            <a:off x="3972668" y="3271"/>
            <a:ext cx="4232261" cy="365080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Полилиния 23"/>
          <p:cNvSpPr/>
          <p:nvPr userDrawn="1"/>
        </p:nvSpPr>
        <p:spPr>
          <a:xfrm>
            <a:off x="6558049" y="3271"/>
            <a:ext cx="2594189" cy="365080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  <a:gd name="connsiteX0" fmla="*/ 0 w 2582764"/>
              <a:gd name="connsiteY0" fmla="*/ 3648075 h 3648075"/>
              <a:gd name="connsiteX1" fmla="*/ 0 w 2582764"/>
              <a:gd name="connsiteY1" fmla="*/ 1362075 h 3648075"/>
              <a:gd name="connsiteX2" fmla="*/ 1600200 w 2582764"/>
              <a:gd name="connsiteY2" fmla="*/ 0 h 3648075"/>
              <a:gd name="connsiteX3" fmla="*/ 2582764 w 2582764"/>
              <a:gd name="connsiteY3" fmla="*/ 1415850 h 3648075"/>
              <a:gd name="connsiteX4" fmla="*/ 0 w 2582764"/>
              <a:gd name="connsiteY4" fmla="*/ 3648075 h 3648075"/>
              <a:gd name="connsiteX0" fmla="*/ 0 w 2582764"/>
              <a:gd name="connsiteY0" fmla="*/ 3648075 h 3648075"/>
              <a:gd name="connsiteX1" fmla="*/ 0 w 2582764"/>
              <a:gd name="connsiteY1" fmla="*/ 1362075 h 3648075"/>
              <a:gd name="connsiteX2" fmla="*/ 1600200 w 2582764"/>
              <a:gd name="connsiteY2" fmla="*/ 0 h 3648075"/>
              <a:gd name="connsiteX3" fmla="*/ 1810241 w 2582764"/>
              <a:gd name="connsiteY3" fmla="*/ 284840 h 3648075"/>
              <a:gd name="connsiteX4" fmla="*/ 2582764 w 2582764"/>
              <a:gd name="connsiteY4" fmla="*/ 1415850 h 3648075"/>
              <a:gd name="connsiteX5" fmla="*/ 0 w 2582764"/>
              <a:gd name="connsiteY5" fmla="*/ 3648075 h 3648075"/>
              <a:gd name="connsiteX0" fmla="*/ 0 w 2592252"/>
              <a:gd name="connsiteY0" fmla="*/ 3648075 h 3648075"/>
              <a:gd name="connsiteX1" fmla="*/ 0 w 2592252"/>
              <a:gd name="connsiteY1" fmla="*/ 1362075 h 3648075"/>
              <a:gd name="connsiteX2" fmla="*/ 1600200 w 2592252"/>
              <a:gd name="connsiteY2" fmla="*/ 0 h 3648075"/>
              <a:gd name="connsiteX3" fmla="*/ 2592252 w 2592252"/>
              <a:gd name="connsiteY3" fmla="*/ 4963 h 3648075"/>
              <a:gd name="connsiteX4" fmla="*/ 2582764 w 2592252"/>
              <a:gd name="connsiteY4" fmla="*/ 1415850 h 3648075"/>
              <a:gd name="connsiteX5" fmla="*/ 0 w 2592252"/>
              <a:gd name="connsiteY5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2252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2592252" y="4963"/>
                </a:lnTo>
                <a:cubicBezTo>
                  <a:pt x="2589089" y="475259"/>
                  <a:pt x="2585927" y="945554"/>
                  <a:pt x="2582764" y="1415850"/>
                </a:cubicBez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57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элемен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1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966" y="3747776"/>
            <a:ext cx="331275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олилиния 4"/>
          <p:cNvSpPr/>
          <p:nvPr userDrawn="1"/>
        </p:nvSpPr>
        <p:spPr>
          <a:xfrm>
            <a:off x="1381125" y="-18733"/>
            <a:ext cx="3676650" cy="317152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Полилиния 18"/>
          <p:cNvSpPr/>
          <p:nvPr userDrawn="1"/>
        </p:nvSpPr>
        <p:spPr>
          <a:xfrm>
            <a:off x="4979194" y="0"/>
            <a:ext cx="3654934" cy="315279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69" y="1746376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980243" y="3754313"/>
            <a:ext cx="359701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343916" y="3441252"/>
            <a:ext cx="3313809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979194" y="3450298"/>
            <a:ext cx="359806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5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ой слайд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69" y="1088724"/>
            <a:ext cx="3714756" cy="624121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Прямоугольный треугольник 10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75667" y="1712845"/>
            <a:ext cx="7901595" cy="4351338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20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rot="10800000" flipH="1">
            <a:off x="4037571" y="-2"/>
            <a:ext cx="5105905" cy="4318339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70" y="1746378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675668" y="2392567"/>
            <a:ext cx="3103563" cy="1925771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026660" y="2562225"/>
            <a:ext cx="3992562" cy="3245481"/>
          </a:xfrm>
        </p:spPr>
        <p:txBody>
          <a:bodyPr anchor="ctr">
            <a:noAutofit/>
          </a:bodyPr>
          <a:lstStyle>
            <a:lvl1pPr>
              <a:defRPr sz="1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148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572" y="4546833"/>
            <a:ext cx="4540328" cy="1392672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52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4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5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хнически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76269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4037013" y="276224"/>
            <a:ext cx="4540250" cy="463285"/>
          </a:xfrm>
        </p:spPr>
        <p:txBody>
          <a:bodyPr lIns="0" tIns="0" rIns="0" bIns="0">
            <a:noAutofit/>
          </a:bodyPr>
          <a:lstStyle>
            <a:lvl1pPr algn="r">
              <a:defRPr sz="12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ВНИМАНИЕ! ЭТО ТЕХНИЧЕСКИЙ СЛАЙД.</a:t>
            </a:r>
            <a:br>
              <a:rPr lang="ru-RU" dirty="0"/>
            </a:br>
            <a:r>
              <a:rPr lang="ru-RU" dirty="0"/>
              <a:t>НЕ ИСПОЛЬЗОВАТЬ ДЛЯ ПРЕЗЕНТАЦИЙ.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93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23219"/>
          <a:stretch/>
        </p:blipFill>
        <p:spPr>
          <a:xfrm>
            <a:off x="3020224" y="1688757"/>
            <a:ext cx="6123252" cy="5159718"/>
          </a:xfrm>
          <a:prstGeom prst="rect">
            <a:avLst/>
          </a:prstGeom>
        </p:spPr>
      </p:pic>
      <p:sp>
        <p:nvSpPr>
          <p:cNvPr id="12" name="Полилиния 11"/>
          <p:cNvSpPr/>
          <p:nvPr userDrawn="1"/>
        </p:nvSpPr>
        <p:spPr>
          <a:xfrm>
            <a:off x="-3776" y="-1"/>
            <a:ext cx="9147775" cy="6856713"/>
          </a:xfrm>
          <a:custGeom>
            <a:avLst/>
            <a:gdLst>
              <a:gd name="connsiteX0" fmla="*/ 9525 w 9144000"/>
              <a:gd name="connsiteY0" fmla="*/ 6858000 h 6858000"/>
              <a:gd name="connsiteX1" fmla="*/ 1800225 w 9144000"/>
              <a:gd name="connsiteY1" fmla="*/ 6858000 h 6858000"/>
              <a:gd name="connsiteX2" fmla="*/ 9144000 w 9144000"/>
              <a:gd name="connsiteY2" fmla="*/ 6096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  <a:gd name="connsiteX5" fmla="*/ 9525 w 9144000"/>
              <a:gd name="connsiteY5" fmla="*/ 6858000 h 6858000"/>
              <a:gd name="connsiteX0" fmla="*/ 3160849 w 12295324"/>
              <a:gd name="connsiteY0" fmla="*/ 9570390 h 9570390"/>
              <a:gd name="connsiteX1" fmla="*/ 4951549 w 12295324"/>
              <a:gd name="connsiteY1" fmla="*/ 9570390 h 9570390"/>
              <a:gd name="connsiteX2" fmla="*/ 12295324 w 12295324"/>
              <a:gd name="connsiteY2" fmla="*/ 3321990 h 9570390"/>
              <a:gd name="connsiteX3" fmla="*/ 12295324 w 12295324"/>
              <a:gd name="connsiteY3" fmla="*/ 2712390 h 9570390"/>
              <a:gd name="connsiteX4" fmla="*/ 0 w 12295324"/>
              <a:gd name="connsiteY4" fmla="*/ 0 h 9570390"/>
              <a:gd name="connsiteX5" fmla="*/ 3160849 w 12295324"/>
              <a:gd name="connsiteY5" fmla="*/ 9570390 h 9570390"/>
              <a:gd name="connsiteX0" fmla="*/ 3363434 w 12497909"/>
              <a:gd name="connsiteY0" fmla="*/ 9356550 h 9356550"/>
              <a:gd name="connsiteX1" fmla="*/ 5154134 w 12497909"/>
              <a:gd name="connsiteY1" fmla="*/ 9356550 h 9356550"/>
              <a:gd name="connsiteX2" fmla="*/ 12497909 w 12497909"/>
              <a:gd name="connsiteY2" fmla="*/ 3108150 h 9356550"/>
              <a:gd name="connsiteX3" fmla="*/ 12497909 w 12497909"/>
              <a:gd name="connsiteY3" fmla="*/ 2498550 h 9356550"/>
              <a:gd name="connsiteX4" fmla="*/ 0 w 12497909"/>
              <a:gd name="connsiteY4" fmla="*/ 0 h 9356550"/>
              <a:gd name="connsiteX5" fmla="*/ 3363434 w 12497909"/>
              <a:gd name="connsiteY5" fmla="*/ 9356550 h 9356550"/>
              <a:gd name="connsiteX0" fmla="*/ 20779 w 12497909"/>
              <a:gd name="connsiteY0" fmla="*/ 9367805 h 9367805"/>
              <a:gd name="connsiteX1" fmla="*/ 5154134 w 12497909"/>
              <a:gd name="connsiteY1" fmla="*/ 9356550 h 9367805"/>
              <a:gd name="connsiteX2" fmla="*/ 12497909 w 12497909"/>
              <a:gd name="connsiteY2" fmla="*/ 3108150 h 9367805"/>
              <a:gd name="connsiteX3" fmla="*/ 12497909 w 12497909"/>
              <a:gd name="connsiteY3" fmla="*/ 2498550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  <a:gd name="connsiteX0" fmla="*/ 20779 w 12497909"/>
              <a:gd name="connsiteY0" fmla="*/ 9367805 h 9367805"/>
              <a:gd name="connsiteX1" fmla="*/ 5131626 w 12497909"/>
              <a:gd name="connsiteY1" fmla="*/ 9367805 h 9367805"/>
              <a:gd name="connsiteX2" fmla="*/ 12497909 w 12497909"/>
              <a:gd name="connsiteY2" fmla="*/ 3108150 h 9367805"/>
              <a:gd name="connsiteX3" fmla="*/ 12497909 w 12497909"/>
              <a:gd name="connsiteY3" fmla="*/ 2498550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  <a:gd name="connsiteX0" fmla="*/ 20779 w 12497909"/>
              <a:gd name="connsiteY0" fmla="*/ 9367805 h 9367805"/>
              <a:gd name="connsiteX1" fmla="*/ 5131626 w 12497909"/>
              <a:gd name="connsiteY1" fmla="*/ 9367805 h 9367805"/>
              <a:gd name="connsiteX2" fmla="*/ 12497909 w 12497909"/>
              <a:gd name="connsiteY2" fmla="*/ 3108150 h 9367805"/>
              <a:gd name="connsiteX3" fmla="*/ 12497909 w 12497909"/>
              <a:gd name="connsiteY3" fmla="*/ 11255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97909" h="9367805">
                <a:moveTo>
                  <a:pt x="20779" y="9367805"/>
                </a:moveTo>
                <a:lnTo>
                  <a:pt x="5131626" y="9367805"/>
                </a:lnTo>
                <a:lnTo>
                  <a:pt x="12497909" y="3108150"/>
                </a:lnTo>
                <a:lnTo>
                  <a:pt x="12497909" y="11255"/>
                </a:lnTo>
                <a:lnTo>
                  <a:pt x="0" y="0"/>
                </a:lnTo>
                <a:cubicBezTo>
                  <a:pt x="6926" y="3122602"/>
                  <a:pt x="13853" y="6245203"/>
                  <a:pt x="20779" y="9367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0982" y="3392051"/>
            <a:ext cx="4620661" cy="362511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Текст благодарности!</a:t>
            </a:r>
            <a:endParaRPr lang="en-US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4313" y="5083139"/>
            <a:ext cx="4116287" cy="1180091"/>
          </a:xfrm>
        </p:spPr>
        <p:txBody>
          <a:bodyPr lIns="0" tIns="0" rIns="0" bIns="0">
            <a:no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Наименование организации</a:t>
            </a:r>
            <a:br>
              <a:rPr lang="ru-RU" dirty="0"/>
            </a:br>
            <a:r>
              <a:rPr lang="ru-RU" dirty="0"/>
              <a:t>в две строки</a:t>
            </a:r>
          </a:p>
          <a:p>
            <a:pPr lvl="0"/>
            <a:r>
              <a:rPr lang="ru-RU" dirty="0"/>
              <a:t>Россия, 109074, г. Москва, Китайгородский проезд, д. 7, стр. 3</a:t>
            </a:r>
            <a:br>
              <a:rPr lang="ru-RU" dirty="0"/>
            </a:br>
            <a:r>
              <a:rPr lang="ru-RU" dirty="0"/>
              <a:t>Телефон: +7 (499) 788 18 49; факс: +7 (499) 788 15 75</a:t>
            </a:r>
            <a:br>
              <a:rPr lang="ru-RU" dirty="0"/>
            </a:br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ntc-msk@so-ups.ru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4312" y="6284326"/>
            <a:ext cx="1250950" cy="207914"/>
          </a:xfrm>
        </p:spPr>
        <p:txBody>
          <a:bodyPr lIns="0" tIns="0" rIns="0" bIns="0">
            <a:normAutofit/>
          </a:bodyPr>
          <a:lstStyle>
            <a:lvl1pPr>
              <a:defRPr sz="11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Адрес сайта</a:t>
            </a:r>
          </a:p>
        </p:txBody>
      </p:sp>
      <p:sp>
        <p:nvSpPr>
          <p:cNvPr id="25" name="Полилиния 24"/>
          <p:cNvSpPr/>
          <p:nvPr userDrawn="1"/>
        </p:nvSpPr>
        <p:spPr>
          <a:xfrm>
            <a:off x="5895451" y="4105275"/>
            <a:ext cx="3248025" cy="2752725"/>
          </a:xfrm>
          <a:custGeom>
            <a:avLst/>
            <a:gdLst>
              <a:gd name="connsiteX0" fmla="*/ 0 w 3248025"/>
              <a:gd name="connsiteY0" fmla="*/ 2752725 h 2752725"/>
              <a:gd name="connsiteX1" fmla="*/ 3248025 w 3248025"/>
              <a:gd name="connsiteY1" fmla="*/ 0 h 2752725"/>
              <a:gd name="connsiteX2" fmla="*/ 3248025 w 3248025"/>
              <a:gd name="connsiteY2" fmla="*/ 2752725 h 2752725"/>
              <a:gd name="connsiteX3" fmla="*/ 0 w 3248025"/>
              <a:gd name="connsiteY3" fmla="*/ 2752725 h 27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8025" h="2752725">
                <a:moveTo>
                  <a:pt x="0" y="2752725"/>
                </a:moveTo>
                <a:lnTo>
                  <a:pt x="3248025" y="0"/>
                </a:lnTo>
                <a:lnTo>
                  <a:pt x="3248025" y="2752725"/>
                </a:lnTo>
                <a:lnTo>
                  <a:pt x="0" y="27527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Прямоугольный треугольник 25"/>
          <p:cNvSpPr/>
          <p:nvPr userDrawn="1"/>
        </p:nvSpPr>
        <p:spPr>
          <a:xfrm flipH="1">
            <a:off x="8204885" y="6064183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8" r="27406" b="-1"/>
          <a:stretch/>
        </p:blipFill>
        <p:spPr>
          <a:xfrm>
            <a:off x="5980657" y="415601"/>
            <a:ext cx="3163343" cy="451986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1" b="35817"/>
          <a:stretch/>
        </p:blipFill>
        <p:spPr>
          <a:xfrm>
            <a:off x="5630682" y="3213066"/>
            <a:ext cx="3481907" cy="3635409"/>
          </a:xfrm>
          <a:prstGeom prst="rect">
            <a:avLst/>
          </a:prstGeom>
        </p:spPr>
      </p:pic>
      <p:sp>
        <p:nvSpPr>
          <p:cNvPr id="15" name="Прямоугольник 14"/>
          <p:cNvSpPr/>
          <p:nvPr userDrawn="1"/>
        </p:nvSpPr>
        <p:spPr>
          <a:xfrm>
            <a:off x="684312" y="4718667"/>
            <a:ext cx="720000" cy="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2" y="553219"/>
            <a:ext cx="2837474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25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акцен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80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70" y="1746377"/>
            <a:ext cx="3102962" cy="46960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Наша миссия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lnSpc>
                <a:spcPct val="70000"/>
              </a:lnSpc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Содействие</a:t>
            </a:r>
          </a:p>
          <a:p>
            <a:pPr lvl="0"/>
            <a:r>
              <a:rPr lang="ru-RU" dirty="0"/>
              <a:t>экономическому</a:t>
            </a:r>
          </a:p>
          <a:p>
            <a:pPr lvl="0"/>
            <a:r>
              <a:rPr lang="ru-RU" dirty="0"/>
              <a:t>развитию</a:t>
            </a:r>
          </a:p>
          <a:p>
            <a:pPr lvl="0"/>
            <a:r>
              <a:rPr lang="ru-RU" dirty="0"/>
              <a:t>через оптимизацию</a:t>
            </a:r>
          </a:p>
          <a:p>
            <a:pPr lvl="0"/>
            <a:r>
              <a:rPr lang="ru-RU" dirty="0"/>
              <a:t>и развитие</a:t>
            </a:r>
          </a:p>
          <a:p>
            <a:pPr lvl="0"/>
            <a:r>
              <a:rPr lang="ru-RU" dirty="0"/>
              <a:t>энергосистем</a:t>
            </a:r>
          </a:p>
          <a:p>
            <a:pPr lvl="0"/>
            <a:r>
              <a:rPr lang="ru-RU" dirty="0"/>
              <a:t>любого масштаба</a:t>
            </a:r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6" y="2309534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8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4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68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элем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2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DCE5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967" y="4237552"/>
            <a:ext cx="215070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5" name="Полилиния 4"/>
          <p:cNvSpPr/>
          <p:nvPr userDrawn="1"/>
        </p:nvSpPr>
        <p:spPr>
          <a:xfrm>
            <a:off x="1381125" y="-15533"/>
            <a:ext cx="4229100" cy="364807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9" name="Полилиния 18"/>
          <p:cNvSpPr/>
          <p:nvPr userDrawn="1"/>
        </p:nvSpPr>
        <p:spPr>
          <a:xfrm>
            <a:off x="3975785" y="-15533"/>
            <a:ext cx="4229100" cy="364807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4" name="Полилиния 23"/>
          <p:cNvSpPr/>
          <p:nvPr userDrawn="1"/>
        </p:nvSpPr>
        <p:spPr>
          <a:xfrm>
            <a:off x="6559630" y="-18085"/>
            <a:ext cx="2590800" cy="3669506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2584370 w 4229100"/>
              <a:gd name="connsiteY4" fmla="*/ 1406354 h 3648075"/>
              <a:gd name="connsiteX5" fmla="*/ 0 w 4229100"/>
              <a:gd name="connsiteY5" fmla="*/ 3648075 h 3648075"/>
              <a:gd name="connsiteX0" fmla="*/ 0 w 2584370"/>
              <a:gd name="connsiteY0" fmla="*/ 3648075 h 3648075"/>
              <a:gd name="connsiteX1" fmla="*/ 0 w 2584370"/>
              <a:gd name="connsiteY1" fmla="*/ 1362075 h 3648075"/>
              <a:gd name="connsiteX2" fmla="*/ 1600200 w 2584370"/>
              <a:gd name="connsiteY2" fmla="*/ 0 h 3648075"/>
              <a:gd name="connsiteX3" fmla="*/ 1885950 w 2584370"/>
              <a:gd name="connsiteY3" fmla="*/ 581025 h 3648075"/>
              <a:gd name="connsiteX4" fmla="*/ 2584370 w 2584370"/>
              <a:gd name="connsiteY4" fmla="*/ 1406354 h 3648075"/>
              <a:gd name="connsiteX5" fmla="*/ 0 w 2584370"/>
              <a:gd name="connsiteY5" fmla="*/ 3648075 h 3648075"/>
              <a:gd name="connsiteX0" fmla="*/ 0 w 2590800"/>
              <a:gd name="connsiteY0" fmla="*/ 3667125 h 3667125"/>
              <a:gd name="connsiteX1" fmla="*/ 0 w 2590800"/>
              <a:gd name="connsiteY1" fmla="*/ 1381125 h 3667125"/>
              <a:gd name="connsiteX2" fmla="*/ 1600200 w 2590800"/>
              <a:gd name="connsiteY2" fmla="*/ 19050 h 3667125"/>
              <a:gd name="connsiteX3" fmla="*/ 2590800 w 2590800"/>
              <a:gd name="connsiteY3" fmla="*/ 0 h 3667125"/>
              <a:gd name="connsiteX4" fmla="*/ 2584370 w 2590800"/>
              <a:gd name="connsiteY4" fmla="*/ 1425404 h 3667125"/>
              <a:gd name="connsiteX5" fmla="*/ 0 w 2590800"/>
              <a:gd name="connsiteY5" fmla="*/ 3667125 h 3667125"/>
              <a:gd name="connsiteX0" fmla="*/ 0 w 2590800"/>
              <a:gd name="connsiteY0" fmla="*/ 3667125 h 3667125"/>
              <a:gd name="connsiteX1" fmla="*/ 0 w 2590800"/>
              <a:gd name="connsiteY1" fmla="*/ 1381125 h 3667125"/>
              <a:gd name="connsiteX2" fmla="*/ 1666875 w 2590800"/>
              <a:gd name="connsiteY2" fmla="*/ 0 h 3667125"/>
              <a:gd name="connsiteX3" fmla="*/ 2590800 w 2590800"/>
              <a:gd name="connsiteY3" fmla="*/ 0 h 3667125"/>
              <a:gd name="connsiteX4" fmla="*/ 2584370 w 2590800"/>
              <a:gd name="connsiteY4" fmla="*/ 1425404 h 3667125"/>
              <a:gd name="connsiteX5" fmla="*/ 0 w 2590800"/>
              <a:gd name="connsiteY5" fmla="*/ 3667125 h 3667125"/>
              <a:gd name="connsiteX0" fmla="*/ 0 w 2590800"/>
              <a:gd name="connsiteY0" fmla="*/ 3669506 h 3669506"/>
              <a:gd name="connsiteX1" fmla="*/ 0 w 2590800"/>
              <a:gd name="connsiteY1" fmla="*/ 1383506 h 3669506"/>
              <a:gd name="connsiteX2" fmla="*/ 1640681 w 2590800"/>
              <a:gd name="connsiteY2" fmla="*/ 0 h 3669506"/>
              <a:gd name="connsiteX3" fmla="*/ 2590800 w 2590800"/>
              <a:gd name="connsiteY3" fmla="*/ 2381 h 3669506"/>
              <a:gd name="connsiteX4" fmla="*/ 2584370 w 2590800"/>
              <a:gd name="connsiteY4" fmla="*/ 1427785 h 3669506"/>
              <a:gd name="connsiteX5" fmla="*/ 0 w 2590800"/>
              <a:gd name="connsiteY5" fmla="*/ 3669506 h 3669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0800" h="3669506">
                <a:moveTo>
                  <a:pt x="0" y="3669506"/>
                </a:moveTo>
                <a:lnTo>
                  <a:pt x="0" y="1383506"/>
                </a:lnTo>
                <a:lnTo>
                  <a:pt x="1640681" y="0"/>
                </a:lnTo>
                <a:lnTo>
                  <a:pt x="2590800" y="2381"/>
                </a:lnTo>
                <a:cubicBezTo>
                  <a:pt x="2588657" y="477516"/>
                  <a:pt x="2586513" y="952650"/>
                  <a:pt x="2584370" y="1427785"/>
                </a:cubicBezTo>
                <a:lnTo>
                  <a:pt x="0" y="36695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70" y="1746378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3973719" y="4244089"/>
            <a:ext cx="2169908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6561731" y="4237551"/>
            <a:ext cx="2015533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343917" y="3931028"/>
            <a:ext cx="2150709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972669" y="3940074"/>
            <a:ext cx="216990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559631" y="3927357"/>
            <a:ext cx="2017633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0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32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элемен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2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DCE5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669" y="2529122"/>
            <a:ext cx="2877846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70" y="1746378"/>
            <a:ext cx="2877289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3973719" y="4244089"/>
            <a:ext cx="2169908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6561731" y="4237551"/>
            <a:ext cx="2015533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972669" y="3940074"/>
            <a:ext cx="216990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559631" y="3927357"/>
            <a:ext cx="2017633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0" name="Полилиния 19"/>
          <p:cNvSpPr/>
          <p:nvPr userDrawn="1"/>
        </p:nvSpPr>
        <p:spPr>
          <a:xfrm>
            <a:off x="3972669" y="3271"/>
            <a:ext cx="4232261" cy="365080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4" name="Полилиния 23"/>
          <p:cNvSpPr/>
          <p:nvPr userDrawn="1"/>
        </p:nvSpPr>
        <p:spPr>
          <a:xfrm>
            <a:off x="6558050" y="3271"/>
            <a:ext cx="2594189" cy="365080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  <a:gd name="connsiteX0" fmla="*/ 0 w 2582764"/>
              <a:gd name="connsiteY0" fmla="*/ 3648075 h 3648075"/>
              <a:gd name="connsiteX1" fmla="*/ 0 w 2582764"/>
              <a:gd name="connsiteY1" fmla="*/ 1362075 h 3648075"/>
              <a:gd name="connsiteX2" fmla="*/ 1600200 w 2582764"/>
              <a:gd name="connsiteY2" fmla="*/ 0 h 3648075"/>
              <a:gd name="connsiteX3" fmla="*/ 2582764 w 2582764"/>
              <a:gd name="connsiteY3" fmla="*/ 1415850 h 3648075"/>
              <a:gd name="connsiteX4" fmla="*/ 0 w 2582764"/>
              <a:gd name="connsiteY4" fmla="*/ 3648075 h 3648075"/>
              <a:gd name="connsiteX0" fmla="*/ 0 w 2582764"/>
              <a:gd name="connsiteY0" fmla="*/ 3648075 h 3648075"/>
              <a:gd name="connsiteX1" fmla="*/ 0 w 2582764"/>
              <a:gd name="connsiteY1" fmla="*/ 1362075 h 3648075"/>
              <a:gd name="connsiteX2" fmla="*/ 1600200 w 2582764"/>
              <a:gd name="connsiteY2" fmla="*/ 0 h 3648075"/>
              <a:gd name="connsiteX3" fmla="*/ 1810241 w 2582764"/>
              <a:gd name="connsiteY3" fmla="*/ 284840 h 3648075"/>
              <a:gd name="connsiteX4" fmla="*/ 2582764 w 2582764"/>
              <a:gd name="connsiteY4" fmla="*/ 1415850 h 3648075"/>
              <a:gd name="connsiteX5" fmla="*/ 0 w 2582764"/>
              <a:gd name="connsiteY5" fmla="*/ 3648075 h 3648075"/>
              <a:gd name="connsiteX0" fmla="*/ 0 w 2592252"/>
              <a:gd name="connsiteY0" fmla="*/ 3648075 h 3648075"/>
              <a:gd name="connsiteX1" fmla="*/ 0 w 2592252"/>
              <a:gd name="connsiteY1" fmla="*/ 1362075 h 3648075"/>
              <a:gd name="connsiteX2" fmla="*/ 1600200 w 2592252"/>
              <a:gd name="connsiteY2" fmla="*/ 0 h 3648075"/>
              <a:gd name="connsiteX3" fmla="*/ 2592252 w 2592252"/>
              <a:gd name="connsiteY3" fmla="*/ 4963 h 3648075"/>
              <a:gd name="connsiteX4" fmla="*/ 2582764 w 2592252"/>
              <a:gd name="connsiteY4" fmla="*/ 1415850 h 3648075"/>
              <a:gd name="connsiteX5" fmla="*/ 0 w 2592252"/>
              <a:gd name="connsiteY5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2252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2592252" y="4963"/>
                </a:lnTo>
                <a:cubicBezTo>
                  <a:pt x="2589089" y="475259"/>
                  <a:pt x="2585927" y="945554"/>
                  <a:pt x="2582764" y="1415850"/>
                </a:cubicBez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9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элемен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2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DCE5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967" y="3747778"/>
            <a:ext cx="331275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5" name="Полилиния 4"/>
          <p:cNvSpPr/>
          <p:nvPr userDrawn="1"/>
        </p:nvSpPr>
        <p:spPr>
          <a:xfrm>
            <a:off x="1381125" y="-18733"/>
            <a:ext cx="3676650" cy="317152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9" name="Полилиния 18"/>
          <p:cNvSpPr/>
          <p:nvPr userDrawn="1"/>
        </p:nvSpPr>
        <p:spPr>
          <a:xfrm>
            <a:off x="4979195" y="0"/>
            <a:ext cx="3654934" cy="315279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70" y="1746378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980244" y="3754315"/>
            <a:ext cx="359701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343917" y="3441254"/>
            <a:ext cx="3313809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979194" y="3450298"/>
            <a:ext cx="359806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0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99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6270" y="1746378"/>
            <a:ext cx="3102962" cy="931821"/>
          </a:xfrm>
          <a:prstGeom prst="rect">
            <a:avLst/>
          </a:prstGeom>
        </p:spPr>
        <p:txBody>
          <a:bodyPr vert="horz" lIns="0" tIns="0" rIns="91440" bIns="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7572" y="1751438"/>
            <a:ext cx="45403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АКЦЕНТ ИЛИ ЗАГОЛОВОК НУЖНО ПИСАТЬ КАПСОМ</a:t>
            </a:r>
            <a:br>
              <a:rPr lang="ru-RU" dirty="0"/>
            </a:br>
            <a:r>
              <a:rPr lang="ru-RU" dirty="0"/>
              <a:t>И ОРАНЖЕВЫМ ЦВЕТОМ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Обычный текстовый блок нужно писать черным цветом, шрифт </a:t>
            </a:r>
            <a:r>
              <a:rPr lang="en-US" dirty="0"/>
              <a:t>Century Gothic</a:t>
            </a:r>
            <a:r>
              <a:rPr lang="ru-RU" dirty="0"/>
              <a:t>, размер 10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032" y="6492876"/>
            <a:ext cx="870637" cy="2404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F4739E4D-6D07-4D3B-A0F2-CD3FE6D1A6DF}" type="slidenum">
              <a:rPr lang="ru-RU" smtClean="0">
                <a:solidFill>
                  <a:srgbClr val="FFFFFF"/>
                </a:solidFill>
              </a:rPr>
              <a:pPr defTabSz="457200"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9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400"/>
        </a:lnSpc>
        <a:spcBef>
          <a:spcPts val="1000"/>
        </a:spcBef>
        <a:buSzPct val="60000"/>
        <a:buFontTx/>
        <a:buNone/>
        <a:defRPr sz="12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6269" y="1746376"/>
            <a:ext cx="3102962" cy="931821"/>
          </a:xfrm>
          <a:prstGeom prst="rect">
            <a:avLst/>
          </a:prstGeom>
        </p:spPr>
        <p:txBody>
          <a:bodyPr vert="horz" lIns="0" tIns="0" rIns="91440" bIns="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7571" y="1751438"/>
            <a:ext cx="45403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АКЦЕНТ ИЛИ ЗАГОЛОВОК НУЖНО ПИСАТЬ КАПСОМ</a:t>
            </a:r>
            <a:br>
              <a:rPr lang="ru-RU" dirty="0"/>
            </a:br>
            <a:r>
              <a:rPr lang="ru-RU" dirty="0"/>
              <a:t>И ОРАНЖЕВЫМ ЦВЕТОМ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Обычный текстовый блок нужно писать черным цветом, шрифт </a:t>
            </a:r>
            <a:r>
              <a:rPr lang="en-US" dirty="0"/>
              <a:t>Century Gothic</a:t>
            </a:r>
            <a:r>
              <a:rPr lang="ru-RU" dirty="0"/>
              <a:t>, размер 10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031" y="6492876"/>
            <a:ext cx="870637" cy="2404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F4739E4D-6D07-4D3B-A0F2-CD3FE6D1A6DF}" type="slidenum">
              <a:rPr lang="ru-RU" smtClean="0">
                <a:solidFill>
                  <a:srgbClr val="FFFFFF"/>
                </a:solidFill>
              </a:rPr>
              <a:pPr defTabSz="457200"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7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400"/>
        </a:lnSpc>
        <a:spcBef>
          <a:spcPts val="1000"/>
        </a:spcBef>
        <a:buSzPct val="60000"/>
        <a:buFontTx/>
        <a:buNone/>
        <a:defRPr sz="12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6269" y="1746376"/>
            <a:ext cx="3102962" cy="931821"/>
          </a:xfrm>
          <a:prstGeom prst="rect">
            <a:avLst/>
          </a:prstGeom>
        </p:spPr>
        <p:txBody>
          <a:bodyPr vert="horz" lIns="0" tIns="0" rIns="91440" bIns="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7571" y="1751438"/>
            <a:ext cx="45403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АКЦЕНТ ИЛИ ЗАГОЛОВОК НУЖНО ПИСАТЬ КАПСОМ</a:t>
            </a:r>
            <a:br>
              <a:rPr lang="ru-RU" dirty="0"/>
            </a:br>
            <a:r>
              <a:rPr lang="ru-RU" dirty="0"/>
              <a:t>И ОРАНЖЕВЫМ ЦВЕТОМ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Обычный текстовый блок нужно писать черным цветом, шрифт </a:t>
            </a:r>
            <a:r>
              <a:rPr lang="en-US" dirty="0"/>
              <a:t>Century Gothic</a:t>
            </a:r>
            <a:r>
              <a:rPr lang="ru-RU" dirty="0"/>
              <a:t>, размер 10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031" y="6492876"/>
            <a:ext cx="870637" cy="2404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F4739E4D-6D07-4D3B-A0F2-CD3FE6D1A6DF}" type="slidenum">
              <a:rPr lang="ru-RU" smtClean="0">
                <a:solidFill>
                  <a:srgbClr val="FFFFFF"/>
                </a:solidFill>
              </a:rPr>
              <a:pPr defTabSz="457200"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8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400"/>
        </a:lnSpc>
        <a:spcBef>
          <a:spcPts val="1000"/>
        </a:spcBef>
        <a:buSzPct val="60000"/>
        <a:buFontTx/>
        <a:buNone/>
        <a:defRPr sz="12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6269" y="1746376"/>
            <a:ext cx="3102962" cy="931821"/>
          </a:xfrm>
          <a:prstGeom prst="rect">
            <a:avLst/>
          </a:prstGeom>
        </p:spPr>
        <p:txBody>
          <a:bodyPr vert="horz" lIns="0" tIns="0" rIns="91440" bIns="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7571" y="1751438"/>
            <a:ext cx="45403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АКЦЕНТ ИЛИ ЗАГОЛОВОК НУЖНО ПИСАТЬ КАПСОМ</a:t>
            </a:r>
            <a:br>
              <a:rPr lang="ru-RU" dirty="0"/>
            </a:br>
            <a:r>
              <a:rPr lang="ru-RU" dirty="0"/>
              <a:t>И ОРАНЖЕВЫМ ЦВЕТОМ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Обычный текстовый блок нужно писать черным цветом, шрифт </a:t>
            </a:r>
            <a:r>
              <a:rPr lang="en-US" dirty="0"/>
              <a:t>Century Gothic</a:t>
            </a:r>
            <a:r>
              <a:rPr lang="ru-RU" dirty="0"/>
              <a:t>, размер 10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031" y="6492876"/>
            <a:ext cx="870637" cy="2404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F4739E4D-6D07-4D3B-A0F2-CD3FE6D1A6DF}" type="slidenum">
              <a:rPr lang="ru-RU" smtClean="0">
                <a:solidFill>
                  <a:srgbClr val="FFFFFF"/>
                </a:solidFill>
              </a:rPr>
              <a:pPr defTabSz="457200"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5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400"/>
        </a:lnSpc>
        <a:spcBef>
          <a:spcPts val="1000"/>
        </a:spcBef>
        <a:buSzPct val="60000"/>
        <a:buFontTx/>
        <a:buNone/>
        <a:defRPr sz="12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rurza.ru" TargetMode="External"/><Relationship Id="rId2" Type="http://schemas.openxmlformats.org/officeDocument/2006/relationships/hyperlink" Target="mailto:ntcees@nsk.so-ups.ru" TargetMode="External"/><Relationship Id="rId1" Type="http://schemas.openxmlformats.org/officeDocument/2006/relationships/slideLayout" Target="../slideLayouts/slideLayout52.xml"/><Relationship Id="rId4" Type="http://schemas.openxmlformats.org/officeDocument/2006/relationships/hyperlink" Target="http://www.arurza.ru/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дзаголовок 31"/>
          <p:cNvSpPr>
            <a:spLocks noGrp="1"/>
          </p:cNvSpPr>
          <p:nvPr>
            <p:ph type="subTitle" idx="1"/>
          </p:nvPr>
        </p:nvSpPr>
        <p:spPr>
          <a:xfrm>
            <a:off x="699496" y="3203805"/>
            <a:ext cx="4791268" cy="729252"/>
          </a:xfr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ru-RU" dirty="0" smtClean="0">
                <a:latin typeface="Century Gothic" panose="020B0502020202020204" pitchFamily="34" charset="0"/>
              </a:rPr>
              <a:t>инструмент автоматизации работ для расчёта аварийных режимов, выбора параметров анализа срабатывания устройств РЗА, проверки электротехнического оборудования</a:t>
            </a:r>
            <a:endParaRPr lang="ru-RU" b="1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90916" y="2841294"/>
            <a:ext cx="4799848" cy="362511"/>
          </a:xfrm>
        </p:spPr>
        <p:txBody>
          <a:bodyPr/>
          <a:lstStyle/>
          <a:p>
            <a:r>
              <a:rPr lang="ru-RU" dirty="0" smtClean="0"/>
              <a:t>ПВК «АРУ РЗА»</a:t>
            </a:r>
            <a:endParaRPr lang="ru-RU" dirty="0"/>
          </a:p>
        </p:txBody>
      </p:sp>
      <p:sp>
        <p:nvSpPr>
          <p:cNvPr id="33" name="Текст 32"/>
          <p:cNvSpPr>
            <a:spLocks noGrp="1"/>
          </p:cNvSpPr>
          <p:nvPr>
            <p:ph type="body" sz="quarter" idx="10"/>
          </p:nvPr>
        </p:nvSpPr>
        <p:spPr>
          <a:xfrm>
            <a:off x="684312" y="4168207"/>
            <a:ext cx="1565274" cy="342900"/>
          </a:xfrm>
        </p:spPr>
        <p:txBody>
          <a:bodyPr/>
          <a:lstStyle/>
          <a:p>
            <a:pPr lvl="0"/>
            <a:r>
              <a:rPr lang="ru-RU" sz="800" dirty="0" smtClean="0">
                <a:solidFill>
                  <a:srgbClr val="FFFFFF"/>
                </a:solidFill>
              </a:rPr>
              <a:t>Казань, 2021</a:t>
            </a:r>
            <a:endParaRPr lang="ru-RU" sz="800" dirty="0">
              <a:solidFill>
                <a:srgbClr val="FFFFFF"/>
              </a:solidFill>
            </a:endParaRP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E63312"/>
                </a:solidFill>
                <a:ea typeface="Times New Roman"/>
              </a:rPr>
              <a:t>ntc@ntcees.ru</a:t>
            </a:r>
            <a:endParaRPr lang="ru-RU" dirty="0">
              <a:solidFill>
                <a:srgbClr val="E6331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556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7"/>
            <a:ext cx="7900996" cy="396058"/>
          </a:xfrm>
        </p:spPr>
        <p:txBody>
          <a:bodyPr/>
          <a:lstStyle/>
          <a:p>
            <a:r>
              <a:rPr lang="ru-RU" sz="2400" dirty="0">
                <a:cs typeface="Arial" panose="020B0604020202020204" pitchFamily="34" charset="0"/>
              </a:rPr>
              <a:t>Блок эквивалентирования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10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Казань, 2021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>
          <a:xfrm>
            <a:off x="3779232" y="276226"/>
            <a:ext cx="4798032" cy="463285"/>
          </a:xfrm>
        </p:spPr>
        <p:txBody>
          <a:bodyPr/>
          <a:lstStyle/>
          <a:p>
            <a:r>
              <a:rPr lang="ru-RU" dirty="0" smtClean="0"/>
              <a:t>Функциональные возможности ПВК «АРУ РЗА»</a:t>
            </a:r>
            <a:endParaRPr lang="ru-RU" dirty="0"/>
          </a:p>
        </p:txBody>
      </p: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4223387D-9EC2-470A-BE6F-8C22EBE4D0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44" y="1844824"/>
            <a:ext cx="7987948" cy="3872235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2468756" y="3024796"/>
            <a:ext cx="4628475" cy="22554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15"/>
          </a:p>
        </p:txBody>
      </p:sp>
      <p:sp>
        <p:nvSpPr>
          <p:cNvPr id="39" name="Прямоугольник 38"/>
          <p:cNvSpPr/>
          <p:nvPr/>
        </p:nvSpPr>
        <p:spPr>
          <a:xfrm>
            <a:off x="8372674" y="2492008"/>
            <a:ext cx="206637" cy="2027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15"/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CBC11364-19F9-4905-A33C-ADF229511A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822" y="2020805"/>
            <a:ext cx="3047737" cy="264996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BC8101C3-0825-4B35-94CE-667F83482D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45" y="1849508"/>
            <a:ext cx="7987946" cy="386755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FA907C9A-CA58-4C02-98C9-F4E30565A7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1844824"/>
            <a:ext cx="798794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97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7"/>
            <a:ext cx="7900996" cy="396058"/>
          </a:xfrm>
        </p:spPr>
        <p:txBody>
          <a:bodyPr/>
          <a:lstStyle/>
          <a:p>
            <a:r>
              <a:rPr lang="ru-RU" sz="2400" dirty="0"/>
              <a:t>Модуль К.У.Р.С.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11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Казань, 2021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>
          <a:xfrm>
            <a:off x="3779232" y="276226"/>
            <a:ext cx="4798032" cy="463285"/>
          </a:xfrm>
        </p:spPr>
        <p:txBody>
          <a:bodyPr/>
          <a:lstStyle/>
          <a:p>
            <a:r>
              <a:rPr lang="ru-RU" dirty="0" smtClean="0"/>
              <a:t>Функциональные возможности ПВК «АРУ РЗА»</a:t>
            </a:r>
            <a:endParaRPr lang="ru-RU" dirty="0"/>
          </a:p>
        </p:txBody>
      </p:sp>
      <p:sp>
        <p:nvSpPr>
          <p:cNvPr id="12" name="Объект 8"/>
          <p:cNvSpPr>
            <a:spLocks noGrp="1"/>
          </p:cNvSpPr>
          <p:nvPr>
            <p:ph idx="1"/>
          </p:nvPr>
        </p:nvSpPr>
        <p:spPr>
          <a:xfrm>
            <a:off x="675968" y="1484784"/>
            <a:ext cx="7901595" cy="4536503"/>
          </a:xfrm>
        </p:spPr>
        <p:txBody>
          <a:bodyPr/>
          <a:lstStyle/>
          <a:p>
            <a:pPr marL="0" indent="0">
              <a:lnSpc>
                <a:spcPts val="2100"/>
              </a:lnSpc>
              <a:spcBef>
                <a:spcPts val="554"/>
              </a:spcBef>
              <a:buNone/>
            </a:pPr>
            <a:r>
              <a:rPr lang="ru-RU" sz="1600" dirty="0"/>
              <a:t>К.У.Р.С. – интерпретируемый язык высокого уровня, имеющий свои правила составления файла команд, предназначенный для проведения расчётов, с использованием параметров объектов сети, результатов расчёта режимов сети. Команды языка повторяют функции, которые можно реализовать через пользовательский интерфейс программы, а также реализуют функции, доступные только с помощью данного модуля</a:t>
            </a:r>
            <a:r>
              <a:rPr lang="ru-RU" sz="1600" dirty="0" smtClean="0"/>
              <a:t>.</a:t>
            </a:r>
            <a:endParaRPr lang="ru-RU" sz="1600" dirty="0"/>
          </a:p>
          <a:p>
            <a:pPr marL="0" indent="0">
              <a:lnSpc>
                <a:spcPts val="2100"/>
              </a:lnSpc>
              <a:spcBef>
                <a:spcPts val="554"/>
              </a:spcBef>
              <a:buNone/>
            </a:pPr>
            <a:r>
              <a:rPr lang="ru-RU" sz="1400" b="1" dirty="0"/>
              <a:t>Возможности модуля:</a:t>
            </a:r>
          </a:p>
          <a:p>
            <a:pPr>
              <a:lnSpc>
                <a:spcPct val="100000"/>
              </a:lnSpc>
              <a:spcBef>
                <a:spcPts val="554"/>
              </a:spcBef>
            </a:pPr>
            <a:r>
              <a:rPr lang="ru-RU" sz="1400" dirty="0" smtClean="0"/>
              <a:t>задание </a:t>
            </a:r>
            <a:r>
              <a:rPr lang="ru-RU" sz="1400" dirty="0"/>
              <a:t>различных типов повреждений (включая множественные);</a:t>
            </a:r>
          </a:p>
          <a:p>
            <a:pPr>
              <a:lnSpc>
                <a:spcPct val="100000"/>
              </a:lnSpc>
              <a:spcBef>
                <a:spcPts val="554"/>
              </a:spcBef>
            </a:pPr>
            <a:r>
              <a:rPr lang="ru-RU" sz="1400" dirty="0" smtClean="0"/>
              <a:t>задание </a:t>
            </a:r>
            <a:r>
              <a:rPr lang="ru-RU" sz="1400" dirty="0"/>
              <a:t>режима сети (коммутации и нагрузки);</a:t>
            </a:r>
          </a:p>
          <a:p>
            <a:pPr>
              <a:lnSpc>
                <a:spcPct val="100000"/>
              </a:lnSpc>
              <a:spcBef>
                <a:spcPts val="554"/>
              </a:spcBef>
            </a:pPr>
            <a:r>
              <a:rPr lang="ru-RU" sz="1400" dirty="0" smtClean="0"/>
              <a:t>изменение/добавление/удаление </a:t>
            </a:r>
            <a:r>
              <a:rPr lang="ru-RU" sz="1400" dirty="0"/>
              <a:t>объектов сети; </a:t>
            </a:r>
          </a:p>
          <a:p>
            <a:pPr>
              <a:lnSpc>
                <a:spcPct val="100000"/>
              </a:lnSpc>
              <a:spcBef>
                <a:spcPts val="554"/>
              </a:spcBef>
            </a:pPr>
            <a:r>
              <a:rPr lang="ru-RU" sz="1400" dirty="0" smtClean="0"/>
              <a:t>задание </a:t>
            </a:r>
            <a:r>
              <a:rPr lang="ru-RU" sz="1400" dirty="0"/>
              <a:t>переменных / формул / циклов / условий</a:t>
            </a:r>
            <a:r>
              <a:rPr lang="ru-RU" sz="1400" dirty="0" smtClean="0"/>
              <a:t>;</a:t>
            </a:r>
          </a:p>
          <a:p>
            <a:pPr marL="0" indent="0">
              <a:buNone/>
            </a:pPr>
            <a:r>
              <a:rPr lang="ru-RU" sz="1400" b="1" dirty="0"/>
              <a:t>Функциональные команды модуля:</a:t>
            </a:r>
          </a:p>
          <a:p>
            <a:pPr>
              <a:lnSpc>
                <a:spcPct val="100000"/>
              </a:lnSpc>
              <a:spcBef>
                <a:spcPts val="554"/>
              </a:spcBef>
            </a:pPr>
            <a:r>
              <a:rPr lang="ru-RU" sz="1400" dirty="0"/>
              <a:t>эквивалентирование сети;</a:t>
            </a:r>
          </a:p>
          <a:p>
            <a:pPr>
              <a:lnSpc>
                <a:spcPct val="100000"/>
              </a:lnSpc>
              <a:spcBef>
                <a:spcPts val="554"/>
              </a:spcBef>
            </a:pPr>
            <a:r>
              <a:rPr lang="ru-RU" sz="1400" dirty="0"/>
              <a:t>ТКЗ по месту </a:t>
            </a:r>
            <a:r>
              <a:rPr lang="ru-RU" sz="1400" dirty="0" smtClean="0"/>
              <a:t>повреждения, расчёт токов качаний, расчёт ПСПП</a:t>
            </a:r>
          </a:p>
          <a:p>
            <a:pPr>
              <a:lnSpc>
                <a:spcPct val="100000"/>
              </a:lnSpc>
              <a:spcBef>
                <a:spcPts val="554"/>
              </a:spcBef>
            </a:pPr>
            <a:r>
              <a:rPr lang="ru-RU" sz="1400" dirty="0"/>
              <a:t>специальные команды для расчёта </a:t>
            </a:r>
            <a:r>
              <a:rPr lang="ru-RU" sz="1400" dirty="0" err="1"/>
              <a:t>уставок</a:t>
            </a:r>
            <a:r>
              <a:rPr lang="ru-RU" sz="1400" dirty="0"/>
              <a:t> и проверки чувствительности устройств РЗ с относительной селективностью</a:t>
            </a:r>
            <a:r>
              <a:rPr lang="ru-RU" sz="1400" dirty="0" smtClean="0"/>
              <a:t>;</a:t>
            </a:r>
            <a:endParaRPr lang="ru-RU" sz="1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43986"/>
            <a:ext cx="7569594" cy="37444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762" y="2345965"/>
            <a:ext cx="3566402" cy="1366030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B33AF8C8-A45D-445A-ADCD-DB7DDD660BFF}"/>
              </a:ext>
            </a:extLst>
          </p:cNvPr>
          <p:cNvCxnSpPr>
            <a:cxnSpLocks/>
          </p:cNvCxnSpPr>
          <p:nvPr/>
        </p:nvCxnSpPr>
        <p:spPr>
          <a:xfrm>
            <a:off x="3715804" y="2935039"/>
            <a:ext cx="8311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321431FF-607A-404F-AA3A-DA46BEB7E308}"/>
              </a:ext>
            </a:extLst>
          </p:cNvPr>
          <p:cNvCxnSpPr>
            <a:cxnSpLocks/>
          </p:cNvCxnSpPr>
          <p:nvPr/>
        </p:nvCxnSpPr>
        <p:spPr>
          <a:xfrm>
            <a:off x="2995724" y="2502991"/>
            <a:ext cx="3312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авая круглая скобка 16">
            <a:extLst>
              <a:ext uri="{FF2B5EF4-FFF2-40B4-BE49-F238E27FC236}">
                <a16:creationId xmlns="" xmlns:a16="http://schemas.microsoft.com/office/drawing/2014/main" id="{858458A8-D625-4C1B-8DE9-B877C26FCE3B}"/>
              </a:ext>
            </a:extLst>
          </p:cNvPr>
          <p:cNvSpPr/>
          <p:nvPr/>
        </p:nvSpPr>
        <p:spPr>
          <a:xfrm>
            <a:off x="6109907" y="3230549"/>
            <a:ext cx="198185" cy="462258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215"/>
          </a:p>
        </p:txBody>
      </p:sp>
    </p:spTree>
    <p:extLst>
      <p:ext uri="{BB962C8B-B14F-4D97-AF65-F5344CB8AC3E}">
        <p14:creationId xmlns:p14="http://schemas.microsoft.com/office/powerpoint/2010/main" val="2987837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6270" y="1746378"/>
            <a:ext cx="3296398" cy="1178566"/>
          </a:xfrm>
        </p:spPr>
        <p:txBody>
          <a:bodyPr/>
          <a:lstStyle/>
          <a:p>
            <a:r>
              <a:rPr lang="ru-RU" dirty="0"/>
              <a:t>Защиты с абсолютной селективностью: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001022" y="908720"/>
            <a:ext cx="4540328" cy="511256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Позволяют производить расчёты </a:t>
            </a:r>
            <a:r>
              <a:rPr lang="ru-RU" dirty="0" err="1" smtClean="0"/>
              <a:t>уставок</a:t>
            </a:r>
            <a:r>
              <a:rPr lang="ru-RU" dirty="0" smtClean="0"/>
              <a:t> срабатывания по методикам от производителя. Значения </a:t>
            </a:r>
            <a:r>
              <a:rPr lang="ru-RU" dirty="0" err="1" smtClean="0"/>
              <a:t>уставок</a:t>
            </a:r>
            <a:r>
              <a:rPr lang="ru-RU" dirty="0" smtClean="0"/>
              <a:t> </a:t>
            </a:r>
            <a:r>
              <a:rPr lang="ru-RU" dirty="0"/>
              <a:t>с</a:t>
            </a:r>
            <a:r>
              <a:rPr lang="ru-RU" dirty="0" smtClean="0"/>
              <a:t>охраняются в фонд устройств РЗ с последующим использованием в других модулях.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Основные возможности:</a:t>
            </a:r>
          </a:p>
          <a:p>
            <a:pPr>
              <a:lnSpc>
                <a:spcPct val="100000"/>
              </a:lnSpc>
            </a:pPr>
            <a:r>
              <a:rPr lang="ru-RU" dirty="0"/>
              <a:t>Реализованы модули, позволяющие рассчитывать </a:t>
            </a:r>
            <a:r>
              <a:rPr lang="ru-RU" dirty="0" err="1"/>
              <a:t>уставки</a:t>
            </a:r>
            <a:r>
              <a:rPr lang="ru-RU" dirty="0"/>
              <a:t> защит, основанных на дифференциальном принципе (ДЗШ (ABB, ЭКРА, </a:t>
            </a:r>
            <a:r>
              <a:rPr lang="ru-RU" dirty="0" err="1"/>
              <a:t>Siemens</a:t>
            </a:r>
            <a:r>
              <a:rPr lang="ru-RU" dirty="0"/>
              <a:t>, РНТ, ДЗТ), ДФЗ(ЭКРА, </a:t>
            </a:r>
            <a:r>
              <a:rPr lang="ru-RU" dirty="0" err="1"/>
              <a:t>Micom</a:t>
            </a:r>
            <a:r>
              <a:rPr lang="ru-RU" dirty="0"/>
              <a:t>, эл-мех), ДЗЛ (ABB, ЭКРА, </a:t>
            </a:r>
            <a:r>
              <a:rPr lang="ru-RU" dirty="0" err="1"/>
              <a:t>Micom</a:t>
            </a:r>
            <a:r>
              <a:rPr lang="ru-RU" dirty="0"/>
              <a:t>, GE, </a:t>
            </a:r>
            <a:r>
              <a:rPr lang="ru-RU" dirty="0" err="1"/>
              <a:t>Siemens</a:t>
            </a:r>
            <a:r>
              <a:rPr lang="ru-RU" dirty="0"/>
              <a:t>, эл-мех), НВЧЗ (ЭКРА, эл-мех). Всего 16 модулей</a:t>
            </a:r>
          </a:p>
          <a:p>
            <a:pPr>
              <a:lnSpc>
                <a:spcPct val="100000"/>
              </a:lnSpc>
            </a:pPr>
            <a:r>
              <a:rPr lang="ru-RU" dirty="0"/>
              <a:t>Модули расчёта имеют привязку к модулю К.У.Р.С., для учёта </a:t>
            </a:r>
            <a:r>
              <a:rPr lang="ru-RU" dirty="0" err="1"/>
              <a:t>подрежимов</a:t>
            </a:r>
            <a:r>
              <a:rPr lang="ru-RU" dirty="0"/>
              <a:t>, с автоматическим формированием файла приказов, и выбором требуемого расчётного режима.</a:t>
            </a:r>
          </a:p>
          <a:p>
            <a:pPr>
              <a:lnSpc>
                <a:spcPct val="100000"/>
              </a:lnSpc>
            </a:pPr>
            <a:r>
              <a:rPr lang="ru-RU" dirty="0"/>
              <a:t>Модули автоматически формируют пояснительную записку.</a:t>
            </a:r>
          </a:p>
          <a:p>
            <a:pPr>
              <a:lnSpc>
                <a:spcPct val="100000"/>
              </a:lnSpc>
            </a:pPr>
            <a:r>
              <a:rPr lang="ru-RU" dirty="0"/>
              <a:t>Реализован свободный переход между расчётными шагами.</a:t>
            </a:r>
          </a:p>
          <a:p>
            <a:pPr>
              <a:lnSpc>
                <a:spcPct val="100000"/>
              </a:lnSpc>
            </a:pPr>
            <a:r>
              <a:rPr lang="ru-RU" dirty="0"/>
              <a:t>Сохранение и загрузка задания на расчёт.</a:t>
            </a:r>
          </a:p>
          <a:p>
            <a:pPr>
              <a:lnSpc>
                <a:spcPct val="100000"/>
              </a:lnSpc>
            </a:pPr>
            <a:r>
              <a:rPr lang="ru-RU" dirty="0"/>
              <a:t>Фонд устройств основных защит (20 моделей защит по умолчанию + пользовательский конструктор защиты).</a:t>
            </a:r>
          </a:p>
          <a:p>
            <a:pPr>
              <a:lnSpc>
                <a:spcPct val="100000"/>
              </a:lnSpc>
            </a:pPr>
            <a:r>
              <a:rPr lang="ru-RU" dirty="0"/>
              <a:t>Модуль определения минимального состава генерирующего оборудования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75667" y="3503535"/>
            <a:ext cx="3103563" cy="446087"/>
          </a:xfrm>
        </p:spPr>
        <p:txBody>
          <a:bodyPr/>
          <a:lstStyle/>
          <a:p>
            <a:r>
              <a:rPr lang="ru-RU" dirty="0"/>
              <a:t>Расчёт </a:t>
            </a:r>
            <a:r>
              <a:rPr lang="ru-RU" dirty="0" err="1"/>
              <a:t>уставок</a:t>
            </a:r>
            <a:r>
              <a:rPr lang="ru-RU" dirty="0"/>
              <a:t> устройств РЗ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Расчёт </a:t>
            </a:r>
            <a:r>
              <a:rPr lang="ru-RU" dirty="0" err="1"/>
              <a:t>уставок</a:t>
            </a:r>
            <a:r>
              <a:rPr lang="ru-RU" dirty="0"/>
              <a:t> устройств РЗ</a:t>
            </a:r>
          </a:p>
        </p:txBody>
      </p:sp>
    </p:spTree>
    <p:extLst>
      <p:ext uri="{BB962C8B-B14F-4D97-AF65-F5344CB8AC3E}">
        <p14:creationId xmlns:p14="http://schemas.microsoft.com/office/powerpoint/2010/main" val="83102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399" y="1437046"/>
            <a:ext cx="5396467" cy="4926885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7"/>
            <a:ext cx="7900996" cy="396058"/>
          </a:xfrm>
        </p:spPr>
        <p:txBody>
          <a:bodyPr/>
          <a:lstStyle/>
          <a:p>
            <a:r>
              <a:rPr lang="ru-RU" sz="2400" dirty="0">
                <a:ea typeface="Open Sans" panose="020B0606030504020204" pitchFamily="34" charset="0"/>
                <a:cs typeface="Arial" panose="020B0604020202020204" pitchFamily="34" charset="0"/>
              </a:rPr>
              <a:t>Пошаговый процесс расчёта </a:t>
            </a:r>
            <a:r>
              <a:rPr lang="ru-RU" sz="2400" dirty="0" err="1">
                <a:ea typeface="Open Sans" panose="020B0606030504020204" pitchFamily="34" charset="0"/>
                <a:cs typeface="Arial" panose="020B0604020202020204" pitchFamily="34" charset="0"/>
              </a:rPr>
              <a:t>уставок</a:t>
            </a:r>
            <a:endParaRPr lang="ru-RU" sz="2400" dirty="0"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Казань, 2021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>
          <a:xfrm>
            <a:off x="3779232" y="276226"/>
            <a:ext cx="4798032" cy="463285"/>
          </a:xfrm>
        </p:spPr>
        <p:txBody>
          <a:bodyPr/>
          <a:lstStyle/>
          <a:p>
            <a:pPr>
              <a:lnSpc>
                <a:spcPts val="1400"/>
              </a:lnSpc>
            </a:pPr>
            <a:r>
              <a:rPr lang="ru-RU" dirty="0"/>
              <a:t>Расчёт </a:t>
            </a:r>
            <a:r>
              <a:rPr lang="ru-RU" dirty="0" err="1"/>
              <a:t>уставок</a:t>
            </a:r>
            <a:r>
              <a:rPr lang="ru-RU" dirty="0"/>
              <a:t> устройств </a:t>
            </a:r>
            <a:r>
              <a:rPr lang="ru-RU" dirty="0" smtClean="0"/>
              <a:t>РЗ</a:t>
            </a:r>
          </a:p>
          <a:p>
            <a:pPr>
              <a:lnSpc>
                <a:spcPts val="1400"/>
              </a:lnSpc>
            </a:pPr>
            <a:r>
              <a:rPr lang="ru-RU" dirty="0"/>
              <a:t>Защиты с абсолютной </a:t>
            </a:r>
            <a:r>
              <a:rPr lang="ru-RU" dirty="0" smtClean="0"/>
              <a:t>селективностью</a:t>
            </a:r>
            <a:endParaRPr lang="ru-RU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2A4D0F3A-479D-4DF9-B617-5EDD01D2BCA5}"/>
              </a:ext>
            </a:extLst>
          </p:cNvPr>
          <p:cNvSpPr txBox="1">
            <a:spLocks/>
          </p:cNvSpPr>
          <p:nvPr/>
        </p:nvSpPr>
        <p:spPr>
          <a:xfrm>
            <a:off x="1951209" y="281956"/>
            <a:ext cx="6425115" cy="466560"/>
          </a:xfrm>
          <a:prstGeom prst="rect">
            <a:avLst/>
          </a:prstGeom>
        </p:spPr>
        <p:txBody>
          <a:bodyPr vert="horz" lIns="84406" tIns="42203" rIns="84406" bIns="42203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954" dirty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17651" y="1621882"/>
            <a:ext cx="3554549" cy="353061"/>
          </a:xfrm>
          <a:prstGeom prst="roundRect">
            <a:avLst>
              <a:gd name="adj" fmla="val 7912"/>
            </a:avLst>
          </a:prstGeom>
          <a:noFill/>
          <a:ln>
            <a:solidFill>
              <a:srgbClr val="FF0000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15" name="TextBox 14"/>
          <p:cNvSpPr txBox="1"/>
          <p:nvPr/>
        </p:nvSpPr>
        <p:spPr>
          <a:xfrm>
            <a:off x="7064225" y="1610219"/>
            <a:ext cx="1692988" cy="37638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846" dirty="0">
                <a:solidFill>
                  <a:srgbClr val="FF0000"/>
                </a:solidFill>
              </a:rPr>
              <a:t>НАВИГАЦИЯ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15907" y="2118017"/>
            <a:ext cx="3403444" cy="2963789"/>
          </a:xfrm>
          <a:prstGeom prst="roundRect">
            <a:avLst>
              <a:gd name="adj" fmla="val 3820"/>
            </a:avLst>
          </a:prstGeom>
          <a:noFill/>
          <a:ln>
            <a:solidFill>
              <a:srgbClr val="FF0000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17" name="TextBox 16"/>
          <p:cNvSpPr txBox="1"/>
          <p:nvPr/>
        </p:nvSpPr>
        <p:spPr>
          <a:xfrm>
            <a:off x="7199486" y="2832557"/>
            <a:ext cx="1422466" cy="66043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846" dirty="0">
                <a:solidFill>
                  <a:srgbClr val="FF0000"/>
                </a:solidFill>
              </a:rPr>
              <a:t>ПАНЕЛЬ РАСЧЁТОВ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681068" y="5859214"/>
            <a:ext cx="5383157" cy="453793"/>
          </a:xfrm>
          <a:prstGeom prst="roundRect">
            <a:avLst>
              <a:gd name="adj" fmla="val 35186"/>
            </a:avLst>
          </a:prstGeom>
          <a:noFill/>
          <a:ln>
            <a:solidFill>
              <a:srgbClr val="FF0000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19" name="TextBox 18"/>
          <p:cNvSpPr txBox="1"/>
          <p:nvPr/>
        </p:nvSpPr>
        <p:spPr>
          <a:xfrm>
            <a:off x="7034728" y="5783651"/>
            <a:ext cx="1845438" cy="66043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846" dirty="0">
                <a:solidFill>
                  <a:srgbClr val="FF0000"/>
                </a:solidFill>
              </a:rPr>
              <a:t>ЭЛЕМЕНТЫ УПРАВЛЕНИЯ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699399" y="2112040"/>
            <a:ext cx="1760086" cy="2969766"/>
          </a:xfrm>
          <a:prstGeom prst="roundRect">
            <a:avLst>
              <a:gd name="adj" fmla="val 9586"/>
            </a:avLst>
          </a:prstGeom>
          <a:noFill/>
          <a:ln>
            <a:solidFill>
              <a:srgbClr val="FF0000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21" name="TextBox 20"/>
          <p:cNvSpPr txBox="1"/>
          <p:nvPr/>
        </p:nvSpPr>
        <p:spPr>
          <a:xfrm>
            <a:off x="68632" y="2564904"/>
            <a:ext cx="1646816" cy="66043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846" dirty="0">
                <a:solidFill>
                  <a:srgbClr val="FF0000"/>
                </a:solidFill>
              </a:rPr>
              <a:t>ИСХОДНЫЕ ДАННЫЕ</a:t>
            </a:r>
          </a:p>
        </p:txBody>
      </p:sp>
    </p:spTree>
    <p:extLst>
      <p:ext uri="{BB962C8B-B14F-4D97-AF65-F5344CB8AC3E}">
        <p14:creationId xmlns:p14="http://schemas.microsoft.com/office/powerpoint/2010/main" val="410506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/>
      <p:bldP spid="17" grpId="1"/>
      <p:bldP spid="18" grpId="0" animBg="1"/>
      <p:bldP spid="19" grpId="0"/>
      <p:bldP spid="20" grpId="0" animBg="1"/>
      <p:bldP spid="20" grpId="1" animBg="1"/>
      <p:bldP spid="21" grpId="0"/>
      <p:bldP spid="2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7"/>
            <a:ext cx="7900996" cy="396058"/>
          </a:xfrm>
        </p:spPr>
        <p:txBody>
          <a:bodyPr/>
          <a:lstStyle/>
          <a:p>
            <a:r>
              <a:rPr lang="ru-RU" sz="2400" dirty="0">
                <a:ea typeface="Open Sans" panose="020B0606030504020204" pitchFamily="34" charset="0"/>
                <a:cs typeface="Arial" panose="020B0604020202020204" pitchFamily="34" charset="0"/>
              </a:rPr>
              <a:t>Взаимодействие с модулем К.У.Р.С.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Казань, 2021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>
          <a:xfrm>
            <a:off x="3779232" y="276226"/>
            <a:ext cx="4798032" cy="463285"/>
          </a:xfrm>
        </p:spPr>
        <p:txBody>
          <a:bodyPr/>
          <a:lstStyle/>
          <a:p>
            <a:pPr>
              <a:lnSpc>
                <a:spcPts val="1400"/>
              </a:lnSpc>
            </a:pPr>
            <a:r>
              <a:rPr lang="ru-RU" dirty="0"/>
              <a:t>Расчёт </a:t>
            </a:r>
            <a:r>
              <a:rPr lang="ru-RU" dirty="0" err="1"/>
              <a:t>уставок</a:t>
            </a:r>
            <a:r>
              <a:rPr lang="ru-RU" dirty="0"/>
              <a:t> устройств </a:t>
            </a:r>
            <a:r>
              <a:rPr lang="ru-RU" dirty="0" smtClean="0"/>
              <a:t>РЗ</a:t>
            </a:r>
          </a:p>
          <a:p>
            <a:pPr>
              <a:lnSpc>
                <a:spcPts val="1400"/>
              </a:lnSpc>
            </a:pPr>
            <a:r>
              <a:rPr lang="ru-RU" dirty="0"/>
              <a:t>Защиты с абсолютной </a:t>
            </a:r>
            <a:r>
              <a:rPr lang="ru-RU" dirty="0" smtClean="0"/>
              <a:t>селективностью</a:t>
            </a:r>
            <a:endParaRPr lang="ru-RU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2A4D0F3A-479D-4DF9-B617-5EDD01D2BCA5}"/>
              </a:ext>
            </a:extLst>
          </p:cNvPr>
          <p:cNvSpPr txBox="1">
            <a:spLocks/>
          </p:cNvSpPr>
          <p:nvPr/>
        </p:nvSpPr>
        <p:spPr>
          <a:xfrm>
            <a:off x="1951209" y="281956"/>
            <a:ext cx="6425115" cy="466560"/>
          </a:xfrm>
          <a:prstGeom prst="rect">
            <a:avLst/>
          </a:prstGeom>
        </p:spPr>
        <p:txBody>
          <a:bodyPr vert="horz" lIns="84406" tIns="42203" rIns="84406" bIns="42203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954" dirty="0">
              <a:solidFill>
                <a:prstClr val="black">
                  <a:lumMod val="65000"/>
                  <a:lumOff val="3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479D8D1E-BC03-4873-9D19-3472093F3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1412776"/>
            <a:ext cx="7914138" cy="4967945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1147009" y="2863356"/>
            <a:ext cx="2776919" cy="637652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solidFill>
                <a:prstClr val="white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9CC250B-BA39-44D3-94CD-2881E9ECD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068" y="2086524"/>
            <a:ext cx="5689721" cy="312683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93491488-FFDD-4107-B014-FDF294B954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076470"/>
            <a:ext cx="673915" cy="21142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5B167323-CCE6-486B-B8BC-D504C3D7E6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1428300"/>
            <a:ext cx="7901596" cy="497702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06AE3A0-ACE9-4713-9FFA-7A9958ACD5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210" y="1834001"/>
            <a:ext cx="5606512" cy="378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75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25399 0.2930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1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6270" y="1746378"/>
            <a:ext cx="3296398" cy="1178566"/>
          </a:xfrm>
        </p:spPr>
        <p:txBody>
          <a:bodyPr/>
          <a:lstStyle/>
          <a:p>
            <a:r>
              <a:rPr lang="ru-RU" dirty="0"/>
              <a:t>Защиты с относительной селективностью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972668" y="1393338"/>
            <a:ext cx="4540328" cy="51125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/>
              <a:t>В </a:t>
            </a:r>
            <a:r>
              <a:rPr lang="ru-RU" dirty="0"/>
              <a:t>модуле К.У.Р.С реализованы специальные команды для расчёта </a:t>
            </a:r>
            <a:r>
              <a:rPr lang="ru-RU" dirty="0" err="1"/>
              <a:t>уставок</a:t>
            </a:r>
            <a:r>
              <a:rPr lang="ru-RU" dirty="0"/>
              <a:t> токовых защит с относительной селективностью (МТЗ, ТЗНП, ТЗОП) и дистанционных защит </a:t>
            </a:r>
            <a:r>
              <a:rPr lang="ru-RU" dirty="0" smtClean="0"/>
              <a:t>(защиты на эл-мех и </a:t>
            </a:r>
            <a:r>
              <a:rPr lang="ru-RU" dirty="0" err="1" smtClean="0"/>
              <a:t>микроэл</a:t>
            </a:r>
            <a:r>
              <a:rPr lang="ru-RU" dirty="0" smtClean="0"/>
              <a:t>. базе; ЭКРА; Сириус, </a:t>
            </a:r>
            <a:r>
              <a:rPr lang="ru-RU" dirty="0" err="1" smtClean="0"/>
              <a:t>Micom</a:t>
            </a:r>
            <a:r>
              <a:rPr lang="ru-RU" dirty="0" smtClean="0"/>
              <a:t>; </a:t>
            </a:r>
            <a:r>
              <a:rPr lang="ru-RU" dirty="0" err="1" smtClean="0"/>
              <a:t>Micom</a:t>
            </a:r>
            <a:r>
              <a:rPr lang="ru-RU" dirty="0" smtClean="0"/>
              <a:t>; </a:t>
            </a:r>
            <a:r>
              <a:rPr lang="ru-RU" dirty="0" err="1"/>
              <a:t>Siemens</a:t>
            </a:r>
            <a:r>
              <a:rPr lang="ru-RU" dirty="0"/>
              <a:t>; </a:t>
            </a:r>
            <a:r>
              <a:rPr lang="ru-RU" dirty="0" smtClean="0"/>
              <a:t>ABB; </a:t>
            </a:r>
            <a:r>
              <a:rPr lang="ru-RU" dirty="0"/>
              <a:t>Сириус; </a:t>
            </a:r>
            <a:r>
              <a:rPr lang="ru-RU" dirty="0" err="1"/>
              <a:t>Релематика</a:t>
            </a:r>
            <a:r>
              <a:rPr lang="ru-RU" dirty="0"/>
              <a:t> универсальная ДЗ).</a:t>
            </a:r>
          </a:p>
          <a:p>
            <a:pPr>
              <a:lnSpc>
                <a:spcPct val="100000"/>
              </a:lnSpc>
            </a:pPr>
            <a:r>
              <a:rPr lang="ru-RU" dirty="0"/>
              <a:t>Использование пуска по напряжению для МТЗ и ТЗОП;</a:t>
            </a:r>
          </a:p>
          <a:p>
            <a:pPr>
              <a:lnSpc>
                <a:spcPct val="100000"/>
              </a:lnSpc>
            </a:pPr>
            <a:r>
              <a:rPr lang="ru-RU" dirty="0"/>
              <a:t>Использование реле направления мощности разных типов для токовых защит;</a:t>
            </a:r>
          </a:p>
          <a:p>
            <a:pPr>
              <a:lnSpc>
                <a:spcPct val="100000"/>
              </a:lnSpc>
            </a:pPr>
            <a:r>
              <a:rPr lang="ru-RU" dirty="0"/>
              <a:t>Графический интерфейс для выбора </a:t>
            </a:r>
            <a:r>
              <a:rPr lang="ru-RU" dirty="0" err="1"/>
              <a:t>уставок</a:t>
            </a:r>
            <a:r>
              <a:rPr lang="ru-RU" dirty="0"/>
              <a:t> дистанционных защит, с возможностью графического расчёта.</a:t>
            </a:r>
          </a:p>
          <a:p>
            <a:pPr>
              <a:lnSpc>
                <a:spcPct val="100000"/>
              </a:lnSpc>
            </a:pPr>
            <a:r>
              <a:rPr lang="ru-RU" dirty="0"/>
              <a:t>База </a:t>
            </a:r>
            <a:r>
              <a:rPr lang="ru-RU" dirty="0" err="1"/>
              <a:t>уставок</a:t>
            </a:r>
            <a:r>
              <a:rPr lang="ru-RU" dirty="0"/>
              <a:t> устройств РЗ, с сохранением в файл формата *.</a:t>
            </a:r>
            <a:r>
              <a:rPr lang="ru-RU" dirty="0" err="1"/>
              <a:t>faru</a:t>
            </a:r>
            <a:r>
              <a:rPr lang="ru-RU" dirty="0"/>
              <a:t>.</a:t>
            </a:r>
          </a:p>
          <a:p>
            <a:pPr>
              <a:lnSpc>
                <a:spcPct val="100000"/>
              </a:lnSpc>
            </a:pPr>
            <a:r>
              <a:rPr lang="ru-RU" dirty="0"/>
              <a:t>Модуль анализа срабатывания резервных защит с отображением состояния в каждый момент времени, возможностью задания отказа срабатывания.</a:t>
            </a:r>
          </a:p>
          <a:p>
            <a:pPr>
              <a:lnSpc>
                <a:spcPct val="100000"/>
              </a:lnSpc>
            </a:pPr>
            <a:r>
              <a:rPr lang="ru-RU" dirty="0"/>
              <a:t>Модуль автоматизированного расчёта </a:t>
            </a:r>
            <a:r>
              <a:rPr lang="ru-RU" dirty="0" err="1"/>
              <a:t>уставок</a:t>
            </a:r>
            <a:r>
              <a:rPr lang="ru-RU" dirty="0"/>
              <a:t>.</a:t>
            </a:r>
          </a:p>
          <a:p>
            <a:pPr>
              <a:lnSpc>
                <a:spcPct val="100000"/>
              </a:lnSpc>
            </a:pPr>
            <a:r>
              <a:rPr lang="ru-RU" dirty="0"/>
              <a:t>Модуль определения минимального состава генерирующего оборудования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75667" y="3503535"/>
            <a:ext cx="3103563" cy="446087"/>
          </a:xfrm>
        </p:spPr>
        <p:txBody>
          <a:bodyPr/>
          <a:lstStyle/>
          <a:p>
            <a:r>
              <a:rPr lang="ru-RU" dirty="0"/>
              <a:t>Расчёт </a:t>
            </a:r>
            <a:r>
              <a:rPr lang="ru-RU" dirty="0" err="1"/>
              <a:t>уставок</a:t>
            </a:r>
            <a:r>
              <a:rPr lang="ru-RU" dirty="0"/>
              <a:t> устройств РЗ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Расчёт </a:t>
            </a:r>
            <a:r>
              <a:rPr lang="ru-RU" dirty="0" err="1"/>
              <a:t>уставок</a:t>
            </a:r>
            <a:r>
              <a:rPr lang="ru-RU" dirty="0"/>
              <a:t> устройств РЗ</a:t>
            </a:r>
          </a:p>
        </p:txBody>
      </p:sp>
    </p:spTree>
    <p:extLst>
      <p:ext uri="{BB962C8B-B14F-4D97-AF65-F5344CB8AC3E}">
        <p14:creationId xmlns:p14="http://schemas.microsoft.com/office/powerpoint/2010/main" val="492678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6"/>
            <a:ext cx="8000188" cy="624121"/>
          </a:xfrm>
        </p:spPr>
        <p:txBody>
          <a:bodyPr/>
          <a:lstStyle/>
          <a:p>
            <a:r>
              <a:rPr lang="ru-RU" sz="2400" dirty="0">
                <a:ea typeface="Open Sans" panose="020B0606030504020204" pitchFamily="34" charset="0"/>
                <a:cs typeface="Arial" panose="020B0604020202020204" pitchFamily="34" charset="0"/>
              </a:rPr>
              <a:t>Команды модуля К.У.Р.С. для расчёта</a:t>
            </a:r>
            <a:r>
              <a:rPr lang="en-US" sz="2400" dirty="0"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a typeface="Open Sans" panose="020B0606030504020204" pitchFamily="34" charset="0"/>
                <a:cs typeface="Arial" panose="020B0604020202020204" pitchFamily="34" charset="0"/>
              </a:rPr>
              <a:t>уставок</a:t>
            </a:r>
            <a:r>
              <a:rPr lang="ru-RU" sz="2400" dirty="0">
                <a:ea typeface="Open Sans" panose="020B0606030504020204" pitchFamily="34" charset="0"/>
                <a:cs typeface="Arial" panose="020B0604020202020204" pitchFamily="34" charset="0"/>
              </a:rPr>
              <a:t> РЗ</a:t>
            </a:r>
            <a:endParaRPr lang="en-US" sz="2400" dirty="0"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16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Казань, 2021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400" dirty="0"/>
              <a:t>Отстройка :</a:t>
            </a:r>
            <a:endParaRPr lang="en-US" sz="1400" dirty="0" smtClean="0"/>
          </a:p>
          <a:p>
            <a:pPr lvl="1"/>
            <a:r>
              <a:rPr lang="ru-RU" sz="1400" dirty="0"/>
              <a:t>КЗ</a:t>
            </a:r>
          </a:p>
          <a:p>
            <a:pPr lvl="1"/>
            <a:r>
              <a:rPr lang="ru-RU" sz="1400" dirty="0" err="1"/>
              <a:t>неполнофазного</a:t>
            </a:r>
            <a:r>
              <a:rPr lang="ru-RU" sz="1400" dirty="0"/>
              <a:t> режима;</a:t>
            </a:r>
          </a:p>
          <a:p>
            <a:pPr lvl="1"/>
            <a:r>
              <a:rPr lang="ru-RU" sz="1400" dirty="0"/>
              <a:t>нагрузочного режима;</a:t>
            </a:r>
          </a:p>
          <a:p>
            <a:pPr lvl="1"/>
            <a:r>
              <a:rPr lang="ru-RU" sz="1400" dirty="0"/>
              <a:t>тока небаланса;</a:t>
            </a:r>
          </a:p>
          <a:p>
            <a:pPr lvl="1"/>
            <a:r>
              <a:rPr lang="ru-RU" sz="1400" dirty="0"/>
              <a:t>универсальное </a:t>
            </a:r>
            <a:r>
              <a:rPr lang="ru-RU" sz="1400" dirty="0" smtClean="0"/>
              <a:t>условие.</a:t>
            </a:r>
          </a:p>
          <a:p>
            <a:pPr marL="0" indent="0">
              <a:buNone/>
            </a:pPr>
            <a:r>
              <a:rPr lang="ru-RU" sz="1400" dirty="0" smtClean="0"/>
              <a:t>Согласование</a:t>
            </a:r>
          </a:p>
          <a:p>
            <a:pPr lvl="1"/>
            <a:r>
              <a:rPr lang="ru-RU" sz="1400" dirty="0"/>
              <a:t>при перемещении точки повреждения</a:t>
            </a:r>
          </a:p>
          <a:p>
            <a:pPr lvl="1"/>
            <a:r>
              <a:rPr lang="ru-RU" sz="1400" dirty="0"/>
              <a:t>вывод на грань срабатывания при повреждении в узле (различными способами)</a:t>
            </a:r>
          </a:p>
          <a:p>
            <a:pPr lvl="1"/>
            <a:r>
              <a:rPr lang="ru-RU" sz="1400" dirty="0"/>
              <a:t>согласование в каскаде</a:t>
            </a:r>
          </a:p>
          <a:p>
            <a:pPr marL="0" indent="0">
              <a:buNone/>
            </a:pPr>
            <a:r>
              <a:rPr lang="ru-RU" sz="1400" dirty="0"/>
              <a:t>Проверка чувствительности</a:t>
            </a:r>
          </a:p>
          <a:p>
            <a:pPr lvl="1"/>
            <a:r>
              <a:rPr lang="ru-RU" sz="1400" dirty="0"/>
              <a:t>по </a:t>
            </a:r>
            <a:r>
              <a:rPr lang="ru-RU" sz="1400" dirty="0" err="1"/>
              <a:t>уставке</a:t>
            </a:r>
            <a:endParaRPr lang="ru-RU" sz="1400" dirty="0"/>
          </a:p>
          <a:p>
            <a:pPr lvl="1"/>
            <a:r>
              <a:rPr lang="ru-RU" sz="1400" dirty="0"/>
              <a:t>по току точной работы</a:t>
            </a:r>
          </a:p>
          <a:p>
            <a:pPr lvl="1"/>
            <a:r>
              <a:rPr lang="ru-RU" sz="1400" dirty="0"/>
              <a:t>реле направления мощности</a:t>
            </a:r>
          </a:p>
          <a:p>
            <a:pPr lvl="1"/>
            <a:r>
              <a:rPr lang="ru-RU" sz="1400" dirty="0"/>
              <a:t>реле напряжения</a:t>
            </a:r>
          </a:p>
          <a:p>
            <a:pPr lvl="1"/>
            <a:r>
              <a:rPr lang="ru-RU" sz="1400" dirty="0"/>
              <a:t>устройства блокировки при качаниях</a:t>
            </a:r>
          </a:p>
          <a:p>
            <a:pPr lvl="1"/>
            <a:r>
              <a:rPr lang="ru-RU" sz="1400" dirty="0"/>
              <a:t>универсальное </a:t>
            </a:r>
            <a:r>
              <a:rPr lang="ru-RU" sz="1400" dirty="0" smtClean="0"/>
              <a:t>условие</a:t>
            </a:r>
            <a:endParaRPr lang="ru-RU" sz="14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>
              <a:lnSpc>
                <a:spcPts val="1400"/>
              </a:lnSpc>
            </a:pPr>
            <a:r>
              <a:rPr lang="ru-RU" dirty="0"/>
              <a:t>Расчёт </a:t>
            </a:r>
            <a:r>
              <a:rPr lang="ru-RU" dirty="0" err="1"/>
              <a:t>уставок</a:t>
            </a:r>
            <a:r>
              <a:rPr lang="ru-RU" dirty="0"/>
              <a:t> устройств РЗ</a:t>
            </a:r>
          </a:p>
          <a:p>
            <a:pPr>
              <a:lnSpc>
                <a:spcPts val="1400"/>
              </a:lnSpc>
            </a:pPr>
            <a:r>
              <a:rPr lang="ru-RU" dirty="0"/>
              <a:t>Защиты с </a:t>
            </a:r>
            <a:r>
              <a:rPr lang="ru-RU" dirty="0" smtClean="0"/>
              <a:t>относительной селективностью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668" y="2059548"/>
            <a:ext cx="8000788" cy="400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4393" y="3127878"/>
            <a:ext cx="5593253" cy="293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FD926294-2F8C-4FE3-8AE0-56C6338785C2}"/>
              </a:ext>
            </a:extLst>
          </p:cNvPr>
          <p:cNvCxnSpPr>
            <a:cxnSpLocks/>
          </p:cNvCxnSpPr>
          <p:nvPr/>
        </p:nvCxnSpPr>
        <p:spPr>
          <a:xfrm>
            <a:off x="1662411" y="2040913"/>
            <a:ext cx="871191" cy="16140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1BECEC9-B0BF-4005-9748-740076607254}"/>
              </a:ext>
            </a:extLst>
          </p:cNvPr>
          <p:cNvSpPr txBox="1"/>
          <p:nvPr/>
        </p:nvSpPr>
        <p:spPr>
          <a:xfrm>
            <a:off x="2158527" y="1476073"/>
            <a:ext cx="2454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Параметры повреждения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BF081BE0-CD49-44CF-AD7D-A617C100B218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3386003" y="2060848"/>
            <a:ext cx="753949" cy="16497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DE35343-C43B-465D-AF42-A5CBFF3F16FB}"/>
              </a:ext>
            </a:extLst>
          </p:cNvPr>
          <p:cNvSpPr txBox="1"/>
          <p:nvPr/>
        </p:nvSpPr>
        <p:spPr>
          <a:xfrm>
            <a:off x="4750503" y="1420457"/>
            <a:ext cx="1977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Величины замера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F3C481BC-FBC2-46F3-93DE-8175A1A725A4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5479842" y="2005232"/>
            <a:ext cx="259632" cy="16497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434E29E0-39DE-4C17-821D-3F65522600AC}"/>
              </a:ext>
            </a:extLst>
          </p:cNvPr>
          <p:cNvCxnSpPr>
            <a:cxnSpLocks/>
          </p:cNvCxnSpPr>
          <p:nvPr/>
        </p:nvCxnSpPr>
        <p:spPr>
          <a:xfrm flipH="1">
            <a:off x="6585263" y="1959491"/>
            <a:ext cx="1303363" cy="16954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BA23568-4AF1-4A1A-9F2E-2458D8A1C318}"/>
              </a:ext>
            </a:extLst>
          </p:cNvPr>
          <p:cNvSpPr txBox="1"/>
          <p:nvPr/>
        </p:nvSpPr>
        <p:spPr>
          <a:xfrm>
            <a:off x="538643" y="1456138"/>
            <a:ext cx="1949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Параметры расчёта</a:t>
            </a:r>
            <a:endParaRPr lang="ru-RU" sz="16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482911C-0BB3-4D35-8A42-745CDE214DFD}"/>
              </a:ext>
            </a:extLst>
          </p:cNvPr>
          <p:cNvSpPr txBox="1"/>
          <p:nvPr/>
        </p:nvSpPr>
        <p:spPr>
          <a:xfrm>
            <a:off x="7239052" y="1420457"/>
            <a:ext cx="1597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Результат расчёта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26FA1B1A-2388-44B3-8FC3-6CDF58C9CB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1522552"/>
            <a:ext cx="8000788" cy="467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28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4" grpId="0"/>
      <p:bldP spid="16" grpId="0"/>
      <p:bldP spid="24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6270" y="1746378"/>
            <a:ext cx="3296398" cy="1178566"/>
          </a:xfrm>
        </p:spPr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Фонд устройств РЗ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972668" y="1746378"/>
            <a:ext cx="4540328" cy="347582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1400" dirty="0"/>
              <a:t>Предназначен для хранения, модификации и использовании в расчётах информации об </a:t>
            </a:r>
            <a:r>
              <a:rPr lang="ru-RU" sz="1400" dirty="0" err="1"/>
              <a:t>уставках</a:t>
            </a:r>
            <a:r>
              <a:rPr lang="ru-RU" sz="1400" dirty="0"/>
              <a:t> устройств релейной защиты</a:t>
            </a:r>
            <a:r>
              <a:rPr lang="ru-RU" sz="14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сохранение фонда устройств РЗ в отдельный файл формата *.FARU (для одной сети могут быть использованы различные файлы базы);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использование защит при расчёте </a:t>
            </a:r>
            <a:r>
              <a:rPr lang="ru-RU" sz="1400" dirty="0" err="1"/>
              <a:t>уставок</a:t>
            </a:r>
            <a:r>
              <a:rPr lang="ru-RU" sz="1400" dirty="0"/>
              <a:t> в модуле К.У.Р.С., модуле МСГО и в модуле АРУ;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импорт фонда из ПВК «АРМ СРЗА</a:t>
            </a:r>
            <a:r>
              <a:rPr lang="ru-RU" sz="1400" dirty="0" smtClean="0"/>
              <a:t>»;</a:t>
            </a: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75667" y="3503535"/>
            <a:ext cx="3103563" cy="446087"/>
          </a:xfrm>
        </p:spPr>
        <p:txBody>
          <a:bodyPr/>
          <a:lstStyle/>
          <a:p>
            <a:r>
              <a:rPr lang="ru-RU" dirty="0"/>
              <a:t>Расчёт </a:t>
            </a:r>
            <a:r>
              <a:rPr lang="ru-RU" dirty="0" err="1"/>
              <a:t>уставок</a:t>
            </a:r>
            <a:r>
              <a:rPr lang="ru-RU" dirty="0"/>
              <a:t> устройств РЗ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Расчёт </a:t>
            </a:r>
            <a:r>
              <a:rPr lang="ru-RU" dirty="0" err="1"/>
              <a:t>уставок</a:t>
            </a:r>
            <a:r>
              <a:rPr lang="ru-RU" dirty="0"/>
              <a:t> устройств РЗ</a:t>
            </a:r>
          </a:p>
        </p:txBody>
      </p:sp>
    </p:spTree>
    <p:extLst>
      <p:ext uri="{BB962C8B-B14F-4D97-AF65-F5344CB8AC3E}">
        <p14:creationId xmlns:p14="http://schemas.microsoft.com/office/powerpoint/2010/main" val="4085481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344967" y="2564904"/>
            <a:ext cx="3312759" cy="37444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400" dirty="0"/>
              <a:t>графический редактор характеристик срабатывания дистанционных защит;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токовые защиты задание ТЗНП, МТЗ, ТЗОП (с использованием реле мощности для определения направленности действия защиты и пуска по напряжению);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задание узла замера напряжения;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задание нескольких ВВ для одной ступени, с возможностью задания нескольких мест действия защиты (используется в модуле АС);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задание произвольного количества ступеней защит;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6270" y="1746378"/>
            <a:ext cx="4687818" cy="469603"/>
          </a:xfrm>
        </p:spPr>
        <p:txBody>
          <a:bodyPr/>
          <a:lstStyle/>
          <a:p>
            <a:r>
              <a:rPr lang="ru-RU" dirty="0"/>
              <a:t>Возможности в части ступенчатых защит: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 smtClean="0">
                <a:cs typeface="Arial" panose="020B0604020202020204" pitchFamily="34" charset="0"/>
              </a:rPr>
              <a:t>Фонд </a:t>
            </a:r>
            <a:r>
              <a:rPr lang="ru-RU" dirty="0">
                <a:cs typeface="Arial" panose="020B0604020202020204" pitchFamily="34" charset="0"/>
              </a:rPr>
              <a:t>устройств РЗ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305" y="2586394"/>
            <a:ext cx="3853957" cy="329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63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344967" y="2564904"/>
            <a:ext cx="3312759" cy="37444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400" dirty="0"/>
              <a:t>задание </a:t>
            </a:r>
            <a:r>
              <a:rPr lang="ru-RU" sz="1400" dirty="0" err="1"/>
              <a:t>уставок</a:t>
            </a:r>
            <a:r>
              <a:rPr lang="ru-RU" sz="1400" dirty="0"/>
              <a:t> срабатывания всех используемых органов в соответствии с терминалом защиты;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определение мест установки полукомплектов защиты с последующим определением соответствия </a:t>
            </a:r>
            <a:r>
              <a:rPr lang="ru-RU" sz="1400" dirty="0" err="1"/>
              <a:t>уставок</a:t>
            </a:r>
            <a:r>
              <a:rPr lang="ru-RU" sz="1400" dirty="0"/>
              <a:t> срабатывания;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при проведении расчётов учитывается работа всех используемых органов;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возможность задания пользовательской модели;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6270" y="1746378"/>
            <a:ext cx="4687818" cy="469603"/>
          </a:xfrm>
        </p:spPr>
        <p:txBody>
          <a:bodyPr/>
          <a:lstStyle/>
          <a:p>
            <a:r>
              <a:rPr lang="ru-RU" dirty="0" smtClean="0"/>
              <a:t>Возможности в части </a:t>
            </a:r>
            <a:r>
              <a:rPr lang="ru-RU" dirty="0"/>
              <a:t>основных </a:t>
            </a:r>
            <a:r>
              <a:rPr lang="ru-RU" dirty="0" smtClean="0"/>
              <a:t>защит: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Фонд устройств РЗ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726" y="2564904"/>
            <a:ext cx="391681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58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6"/>
            <a:ext cx="6776051" cy="624121"/>
          </a:xfrm>
        </p:spPr>
        <p:txBody>
          <a:bodyPr/>
          <a:lstStyle/>
          <a:p>
            <a:r>
              <a:rPr lang="ru-RU" sz="2600" dirty="0">
                <a:cs typeface="Arial" panose="020B0604020202020204" pitchFamily="34" charset="0"/>
              </a:rPr>
              <a:t>Общие сведения о ПВК «АРУ РЗА»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2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Казань, 2021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1400" dirty="0"/>
              <a:t>ПВК «АРУ РЗА» -</a:t>
            </a:r>
            <a:r>
              <a:rPr lang="en-US" sz="1400" dirty="0"/>
              <a:t> </a:t>
            </a:r>
            <a:r>
              <a:rPr lang="ru-RU" sz="1400" dirty="0"/>
              <a:t>программно-вычислительный комплекс, разработанный АО «НТЦ ЕЭС», предназначен для</a:t>
            </a:r>
            <a:r>
              <a:rPr lang="ru-RU" sz="1400" dirty="0" smtClean="0"/>
              <a:t>:</a:t>
            </a:r>
            <a:endParaRPr lang="en-US" sz="1400" dirty="0" smtClean="0"/>
          </a:p>
          <a:p>
            <a:pPr>
              <a:lnSpc>
                <a:spcPct val="100000"/>
              </a:lnSpc>
            </a:pPr>
            <a:r>
              <a:rPr lang="ru-RU" sz="1400" dirty="0"/>
              <a:t>расчёта токов короткого замыкания, в том числе использующих управляемые системы передачи переменного тока </a:t>
            </a:r>
            <a:r>
              <a:rPr lang="en-US" sz="1400" dirty="0"/>
              <a:t>FACTS</a:t>
            </a:r>
            <a:r>
              <a:rPr lang="ru-RU" sz="1400" dirty="0"/>
              <a:t>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выбора параметров срабатывания и анализа действия устройств релейной защиты;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проверки электротехнического оборудования.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b="1" dirty="0"/>
              <a:t>Уникальными особенностями ПВК «АРУ РЗА» являются</a:t>
            </a:r>
            <a:r>
              <a:rPr lang="ru-RU" sz="1400" b="1" dirty="0" smtClean="0"/>
              <a:t>:</a:t>
            </a:r>
            <a:endParaRPr lang="en-US" sz="1400" b="1" dirty="0" smtClean="0"/>
          </a:p>
          <a:p>
            <a:pPr lvl="0">
              <a:lnSpc>
                <a:spcPct val="100000"/>
              </a:lnSpc>
            </a:pPr>
            <a:r>
              <a:rPr lang="ru-RU" sz="1400" dirty="0"/>
              <a:t>принципиально новые алгоритмы расчета электрических параметров сети</a:t>
            </a:r>
            <a:r>
              <a:rPr lang="ru-RU" sz="1400" dirty="0" smtClean="0"/>
              <a:t>;</a:t>
            </a:r>
            <a:endParaRPr lang="en-US" sz="1400" dirty="0" smtClean="0"/>
          </a:p>
          <a:p>
            <a:pPr>
              <a:lnSpc>
                <a:spcPct val="100000"/>
              </a:lnSpc>
            </a:pPr>
            <a:r>
              <a:rPr lang="ru-RU" sz="1400" dirty="0"/>
              <a:t>графический редактор собственной разработки;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создание и расчёт сети с неограниченным количеством узлов и ветвей;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источник тока – позволяет моделировать различные устройства </a:t>
            </a:r>
            <a:r>
              <a:rPr lang="en-US" sz="1400" dirty="0"/>
              <a:t>FACTS</a:t>
            </a:r>
            <a:r>
              <a:rPr lang="ru-RU" sz="1400" dirty="0"/>
              <a:t>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импорт параметров элементов, топологии и графического изображения электрической сети из файлов ПВК АРМ </a:t>
            </a:r>
            <a:r>
              <a:rPr lang="ru-RU" sz="1400" dirty="0" smtClean="0"/>
              <a:t>СРЗА</a:t>
            </a:r>
            <a:endParaRPr lang="en-US" sz="1400" dirty="0" smtClean="0"/>
          </a:p>
          <a:p>
            <a:pPr>
              <a:lnSpc>
                <a:spcPct val="100000"/>
              </a:lnSpc>
            </a:pPr>
            <a:r>
              <a:rPr lang="ru-RU" sz="1400" dirty="0"/>
              <a:t>м</a:t>
            </a:r>
            <a:r>
              <a:rPr lang="ru-RU" sz="1400" dirty="0" smtClean="0"/>
              <a:t>одули по автоматизации выбора </a:t>
            </a:r>
            <a:r>
              <a:rPr lang="ru-RU" sz="1400" dirty="0" err="1" smtClean="0"/>
              <a:t>уставок</a:t>
            </a:r>
            <a:r>
              <a:rPr lang="ru-RU" sz="1400" dirty="0" smtClean="0"/>
              <a:t> и </a:t>
            </a:r>
            <a:r>
              <a:rPr lang="ru-RU" sz="1400" dirty="0"/>
              <a:t>анализа срабатывания устройств РЗ</a:t>
            </a:r>
            <a:r>
              <a:rPr lang="ru-RU" sz="1400" dirty="0" smtClean="0"/>
              <a:t>;</a:t>
            </a:r>
            <a:endParaRPr lang="ru-RU" sz="14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Общие сведения о ПВК «АРУ РЗА»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155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6270" y="1746378"/>
            <a:ext cx="3296398" cy="469603"/>
          </a:xfrm>
        </p:spPr>
        <p:txBody>
          <a:bodyPr/>
          <a:lstStyle/>
          <a:p>
            <a:r>
              <a:rPr lang="ru-RU" sz="2400" dirty="0"/>
              <a:t>Модуль </a:t>
            </a:r>
            <a:r>
              <a:rPr lang="ru-RU" sz="2400" dirty="0" smtClean="0"/>
              <a:t>формирования </a:t>
            </a:r>
            <a:r>
              <a:rPr lang="ru-RU" sz="2400" dirty="0"/>
              <a:t>бланков </a:t>
            </a:r>
            <a:r>
              <a:rPr lang="ru-RU" sz="2400" dirty="0" err="1"/>
              <a:t>параметрирования</a:t>
            </a:r>
            <a:r>
              <a:rPr lang="ru-RU" sz="2400" dirty="0"/>
              <a:t> МП защит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Предназначен для упрощения процесса заполнения бланков </a:t>
            </a:r>
            <a:r>
              <a:rPr lang="ru-RU" dirty="0" err="1" smtClean="0"/>
              <a:t>параметрирования</a:t>
            </a:r>
            <a:r>
              <a:rPr lang="ru-RU" dirty="0" smtClean="0"/>
              <a:t> значениями </a:t>
            </a:r>
            <a:r>
              <a:rPr lang="ru-RU" dirty="0" err="1" smtClean="0"/>
              <a:t>уставок</a:t>
            </a:r>
            <a:r>
              <a:rPr lang="ru-RU" dirty="0" smtClean="0"/>
              <a:t> с последующей генерацией бланка в формате, определённым производителем защит.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Основные </a:t>
            </a:r>
            <a:r>
              <a:rPr lang="ru-RU" dirty="0"/>
              <a:t>возможности модуля</a:t>
            </a:r>
            <a:r>
              <a:rPr lang="ru-RU" dirty="0" smtClean="0"/>
              <a:t>: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контроль </a:t>
            </a:r>
            <a:r>
              <a:rPr lang="ru-RU" dirty="0"/>
              <a:t>допустимых диапазонов и типов значений введённых величин;</a:t>
            </a:r>
          </a:p>
          <a:p>
            <a:pPr>
              <a:lnSpc>
                <a:spcPct val="100000"/>
              </a:lnSpc>
            </a:pPr>
            <a:r>
              <a:rPr lang="ru-RU" dirty="0"/>
              <a:t>формирование протокола проверки группы </a:t>
            </a:r>
            <a:r>
              <a:rPr lang="ru-RU" dirty="0" err="1"/>
              <a:t>уставок</a:t>
            </a:r>
            <a:r>
              <a:rPr lang="ru-RU" dirty="0"/>
              <a:t> и бланка целиком;</a:t>
            </a:r>
          </a:p>
          <a:p>
            <a:pPr>
              <a:lnSpc>
                <a:spcPct val="100000"/>
              </a:lnSpc>
            </a:pPr>
            <a:r>
              <a:rPr lang="ru-RU" dirty="0"/>
              <a:t>возможность создания пользовательских шаблонов бланков </a:t>
            </a:r>
            <a:r>
              <a:rPr lang="ru-RU" dirty="0" err="1"/>
              <a:t>параметирования</a:t>
            </a:r>
            <a:r>
              <a:rPr lang="ru-RU" dirty="0"/>
              <a:t>;</a:t>
            </a:r>
          </a:p>
          <a:p>
            <a:pPr>
              <a:lnSpc>
                <a:spcPct val="100000"/>
              </a:lnSpc>
            </a:pPr>
            <a:r>
              <a:rPr lang="ru-RU" dirty="0"/>
              <a:t>сохранение бланка в формат *.</a:t>
            </a:r>
            <a:r>
              <a:rPr lang="ru-RU" dirty="0" err="1"/>
              <a:t>xml</a:t>
            </a:r>
            <a:r>
              <a:rPr lang="ru-RU" dirty="0"/>
              <a:t> для повторного использования; </a:t>
            </a:r>
          </a:p>
          <a:p>
            <a:pPr>
              <a:lnSpc>
                <a:spcPct val="100000"/>
              </a:lnSpc>
            </a:pPr>
            <a:r>
              <a:rPr lang="ru-RU" dirty="0"/>
              <a:t>сохранение заполненного бланка в формат *.</a:t>
            </a:r>
            <a:r>
              <a:rPr lang="ru-RU" dirty="0" err="1"/>
              <a:t>docx</a:t>
            </a:r>
            <a:r>
              <a:rPr lang="ru-RU" dirty="0"/>
              <a:t> в виде, предоставленном производителем;</a:t>
            </a:r>
          </a:p>
          <a:p>
            <a:pPr>
              <a:lnSpc>
                <a:spcPct val="100000"/>
              </a:lnSpc>
            </a:pPr>
            <a:r>
              <a:rPr lang="ru-RU" dirty="0"/>
              <a:t>импорт </a:t>
            </a:r>
            <a:r>
              <a:rPr lang="ru-RU" dirty="0" err="1"/>
              <a:t>уставок</a:t>
            </a:r>
            <a:r>
              <a:rPr lang="ru-RU" dirty="0"/>
              <a:t> из фонда устройств РЗ;</a:t>
            </a:r>
          </a:p>
          <a:p>
            <a:pPr>
              <a:lnSpc>
                <a:spcPct val="100000"/>
              </a:lnSpc>
            </a:pPr>
            <a:r>
              <a:rPr lang="ru-RU" dirty="0"/>
              <a:t>задание в качестве значения величины формулы, с использованием математических операций и функций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75667" y="3503535"/>
            <a:ext cx="3103563" cy="446087"/>
          </a:xfrm>
        </p:spPr>
        <p:txBody>
          <a:bodyPr/>
          <a:lstStyle/>
          <a:p>
            <a:r>
              <a:rPr lang="ru-RU" dirty="0" smtClean="0"/>
              <a:t>Дополнительные модули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Дополнительные модули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752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21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Казань, 2021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>
          <a:xfrm>
            <a:off x="3779232" y="276226"/>
            <a:ext cx="4798032" cy="463285"/>
          </a:xfrm>
        </p:spPr>
        <p:txBody>
          <a:bodyPr/>
          <a:lstStyle/>
          <a:p>
            <a:r>
              <a:rPr lang="ru-RU" dirty="0"/>
              <a:t>Модуль формирования бланков </a:t>
            </a:r>
            <a:r>
              <a:rPr lang="ru-RU" dirty="0" err="1"/>
              <a:t>параметрирования</a:t>
            </a:r>
            <a:r>
              <a:rPr lang="ru-RU" dirty="0"/>
              <a:t> МП защит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6421464-52C7-41C5-B56F-304521BE7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1435544"/>
            <a:ext cx="7901596" cy="410638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1FEFD8B-044D-48F5-BED5-7EBB6F0BC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87" y="1978412"/>
            <a:ext cx="5401958" cy="293625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5395494C-21D7-4F97-8E53-5653BAC0EC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326" y="1409176"/>
            <a:ext cx="5401957" cy="421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61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6270" y="2564904"/>
            <a:ext cx="3296398" cy="469603"/>
          </a:xfrm>
        </p:spPr>
        <p:txBody>
          <a:bodyPr/>
          <a:lstStyle/>
          <a:p>
            <a:r>
              <a:rPr lang="ru-RU" sz="2400" dirty="0"/>
              <a:t>Модуль расчёта параметров ВЛ/КЛ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037572" y="1196752"/>
            <a:ext cx="4540328" cy="490602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1400" dirty="0" smtClean="0"/>
              <a:t>Предназначен </a:t>
            </a:r>
            <a:r>
              <a:rPr lang="ru-RU" sz="1400" dirty="0"/>
              <a:t>для автоматизированного </a:t>
            </a:r>
            <a:r>
              <a:rPr lang="ru-RU" sz="1400" dirty="0" smtClean="0"/>
              <a:t>расчёта параметров схемы замещения </a:t>
            </a:r>
            <a:r>
              <a:rPr lang="ru-RU" sz="1400" dirty="0"/>
              <a:t>воздушных и кабельных линий. Модуль позволяет учитывать факторы, влияющие на параметры активного сопротивления, индуктивности и ёмкости лини электропередач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 smtClean="0"/>
              <a:t>Возможности:</a:t>
            </a:r>
          </a:p>
          <a:p>
            <a:pPr>
              <a:lnSpc>
                <a:spcPct val="100000"/>
              </a:lnSpc>
            </a:pPr>
            <a:r>
              <a:rPr lang="ru-RU" sz="1400" dirty="0" smtClean="0"/>
              <a:t>расчёт индуктивных групп большого порядка;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в</a:t>
            </a:r>
            <a:r>
              <a:rPr lang="ru-RU" sz="1400" dirty="0" smtClean="0"/>
              <a:t>вод исходных данных путём выбора из базы паспортных параметров;</a:t>
            </a:r>
          </a:p>
          <a:p>
            <a:pPr>
              <a:lnSpc>
                <a:spcPct val="100000"/>
              </a:lnSpc>
            </a:pPr>
            <a:r>
              <a:rPr lang="ru-RU" sz="1400" dirty="0" smtClean="0"/>
              <a:t>экспорт результатов в модель сети;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 smtClean="0"/>
              <a:t>Перечень </a:t>
            </a:r>
            <a:r>
              <a:rPr lang="ru-RU" sz="1400" dirty="0"/>
              <a:t>физических явлений, влияющих на параметры, которые можно учесть в моделировании: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взаимоиндукция;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скин-эффект (поверхностный эффект);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нагрев проводов под действием окружающей среды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22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75667" y="3503535"/>
            <a:ext cx="3103563" cy="446087"/>
          </a:xfrm>
        </p:spPr>
        <p:txBody>
          <a:bodyPr/>
          <a:lstStyle/>
          <a:p>
            <a:r>
              <a:rPr lang="ru-RU" dirty="0" smtClean="0"/>
              <a:t>Дополнительные модули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Дополнительные модули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45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6"/>
            <a:ext cx="6776051" cy="624121"/>
          </a:xfrm>
        </p:spPr>
        <p:txBody>
          <a:bodyPr/>
          <a:lstStyle/>
          <a:p>
            <a:r>
              <a:rPr lang="ru-RU" sz="2600" dirty="0">
                <a:cs typeface="Arial" panose="020B0604020202020204" pitchFamily="34" charset="0"/>
              </a:rPr>
              <a:t>Структура данных. Интерфейс.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23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Казань, 2021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Модуль расчёта параметров ВЛ и КЛ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0953" y="1643113"/>
            <a:ext cx="5811024" cy="463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8529" y="1596896"/>
            <a:ext cx="4675872" cy="463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28376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6"/>
            <a:ext cx="6776051" cy="624121"/>
          </a:xfrm>
        </p:spPr>
        <p:txBody>
          <a:bodyPr/>
          <a:lstStyle/>
          <a:p>
            <a:r>
              <a:rPr lang="ru-RU" sz="2600" dirty="0">
                <a:cs typeface="Arial" panose="020B0604020202020204" pitchFamily="34" charset="0"/>
              </a:rPr>
              <a:t>Расчёт параметров воздушных линий.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24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Казань, 2021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Модуль расчёта параметров ВЛ и КЛ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7449" y="1573146"/>
            <a:ext cx="4792823" cy="490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668" y="1729766"/>
            <a:ext cx="7909371" cy="435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27622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6"/>
            <a:ext cx="6776051" cy="624121"/>
          </a:xfrm>
        </p:spPr>
        <p:txBody>
          <a:bodyPr/>
          <a:lstStyle/>
          <a:p>
            <a:r>
              <a:rPr lang="ru-RU" sz="2600" dirty="0">
                <a:cs typeface="Arial" panose="020B0604020202020204" pitchFamily="34" charset="0"/>
              </a:rPr>
              <a:t>Расчёт параметров кабельных линий.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25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Казань, 2021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Модуль расчёта параметров ВЛ и КЛ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7772" y="1651761"/>
            <a:ext cx="4637673" cy="454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3218" y="1651761"/>
            <a:ext cx="5094080" cy="465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668" y="1785930"/>
            <a:ext cx="7901595" cy="433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7384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6270" y="2132856"/>
            <a:ext cx="3296398" cy="469603"/>
          </a:xfrm>
        </p:spPr>
        <p:txBody>
          <a:bodyPr/>
          <a:lstStyle/>
          <a:p>
            <a:r>
              <a:rPr lang="ru-RU" sz="2000" dirty="0"/>
              <a:t>Расчёт параметров трансформаторов, </a:t>
            </a:r>
            <a:r>
              <a:rPr lang="ru-RU" sz="2000" dirty="0" smtClean="0"/>
              <a:t>автотрансформаторов</a:t>
            </a:r>
            <a:r>
              <a:rPr lang="ru-RU" sz="2000" dirty="0"/>
              <a:t>, реакторов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037572" y="1196752"/>
            <a:ext cx="4540328" cy="490602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1400" dirty="0" smtClean="0"/>
              <a:t>Предназначен </a:t>
            </a:r>
            <a:r>
              <a:rPr lang="ru-RU" sz="1400" dirty="0"/>
              <a:t>для расчёта параметров схем замещения </a:t>
            </a:r>
            <a:r>
              <a:rPr lang="ru-RU" sz="1400" dirty="0" smtClean="0"/>
              <a:t>трансформаторов, автотрансформаторов </a:t>
            </a:r>
            <a:r>
              <a:rPr lang="ru-RU" sz="1400" dirty="0"/>
              <a:t>и реакторов различной конфигурации по </a:t>
            </a:r>
            <a:r>
              <a:rPr lang="ru-RU" sz="1400" dirty="0" smtClean="0"/>
              <a:t>паспортным параметрам </a:t>
            </a:r>
            <a:r>
              <a:rPr lang="ru-RU" sz="1400" dirty="0"/>
              <a:t>оборудования</a:t>
            </a:r>
            <a:r>
              <a:rPr lang="ru-RU" sz="1400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 smtClean="0"/>
              <a:t>Возможности</a:t>
            </a:r>
            <a:r>
              <a:rPr lang="ru-RU" sz="1400" dirty="0"/>
              <a:t>: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и</a:t>
            </a:r>
            <a:r>
              <a:rPr lang="ru-RU" sz="1400" dirty="0" smtClean="0"/>
              <a:t>зменение стандартной конфигурации оборудования;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п</a:t>
            </a:r>
            <a:r>
              <a:rPr lang="ru-RU" sz="1400" dirty="0" smtClean="0"/>
              <a:t>остроение схемы замещения для сложных конфигураций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ввод исходных данных путём выбора из базы паспортных параметров</a:t>
            </a:r>
            <a:r>
              <a:rPr lang="ru-RU" sz="1400" dirty="0" smtClean="0"/>
              <a:t>;</a:t>
            </a:r>
          </a:p>
          <a:p>
            <a:pPr>
              <a:lnSpc>
                <a:spcPct val="100000"/>
              </a:lnSpc>
            </a:pPr>
            <a:r>
              <a:rPr lang="ru-RU" sz="1400" dirty="0" smtClean="0"/>
              <a:t>выбор стороны приведения параметров;</a:t>
            </a:r>
            <a:endParaRPr lang="ru-RU" sz="1400" dirty="0"/>
          </a:p>
          <a:p>
            <a:pPr>
              <a:lnSpc>
                <a:spcPct val="100000"/>
              </a:lnSpc>
            </a:pPr>
            <a:r>
              <a:rPr lang="ru-RU" sz="1400" dirty="0" smtClean="0"/>
              <a:t>экспорт результатов расчёта;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26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75667" y="3503535"/>
            <a:ext cx="3103563" cy="446087"/>
          </a:xfrm>
        </p:spPr>
        <p:txBody>
          <a:bodyPr/>
          <a:lstStyle/>
          <a:p>
            <a:r>
              <a:rPr lang="ru-RU" dirty="0" smtClean="0"/>
              <a:t>Дополнительные модули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Дополнительные модули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804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27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Казань, 2021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Расчёт параметров трансформаторов, автотрансформаторов, реакторов</a:t>
            </a:r>
            <a:endParaRPr lang="ru-RU" dirty="0"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68" y="1404932"/>
            <a:ext cx="7901595" cy="42597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67" y="1387772"/>
            <a:ext cx="7901595" cy="41455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FD2CBFE-D4FC-472A-974E-6928118766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5" y="1697352"/>
            <a:ext cx="7701617" cy="40063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66" y="1370276"/>
            <a:ext cx="7907866" cy="457900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B0D3BAB-21D0-4975-9AF4-4DE59BB7CC1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86792" y="2225186"/>
            <a:ext cx="6279342" cy="295072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9097594-05B8-4E6C-B214-1B449714AD2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9394" y="1505109"/>
            <a:ext cx="7907867" cy="420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18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6270" y="2132856"/>
            <a:ext cx="3535690" cy="469603"/>
          </a:xfrm>
        </p:spPr>
        <p:txBody>
          <a:bodyPr/>
          <a:lstStyle/>
          <a:p>
            <a:r>
              <a:rPr lang="ru-RU" sz="2400" dirty="0"/>
              <a:t>Расчёт производной схемы прямой последовательности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139952" y="1196752"/>
            <a:ext cx="4437948" cy="490602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1400" dirty="0" smtClean="0"/>
              <a:t>Обеспечивает </a:t>
            </a:r>
            <a:r>
              <a:rPr lang="ru-RU" sz="1400" dirty="0"/>
              <a:t>совпадение напряжений и токов прямой последовательности в дополненной схеме с таковыми на нормальной схеме, имеющей заданные несимметричные </a:t>
            </a:r>
            <a:r>
              <a:rPr lang="ru-RU" sz="1400" dirty="0" smtClean="0"/>
              <a:t>повреждения, </a:t>
            </a:r>
            <a:r>
              <a:rPr lang="ru-RU" sz="1400" dirty="0"/>
              <a:t>что позволяет оценить изменение электрических величин при несимметричных повреждениях. </a:t>
            </a:r>
            <a:endParaRPr lang="ru-RU" sz="1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 smtClean="0"/>
              <a:t>Имеется возможность задания ветвей </a:t>
            </a:r>
            <a:r>
              <a:rPr lang="ru-RU" sz="1400" dirty="0"/>
              <a:t>и/или элементы, которые нужно отключить в схеме, чтобы рассчитанную ПСПП можно было сразу подключать в схему прямой последовательности для расчёта динамики, если эти схемы имеют различия.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28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75667" y="3503535"/>
            <a:ext cx="3103563" cy="446087"/>
          </a:xfrm>
        </p:spPr>
        <p:txBody>
          <a:bodyPr/>
          <a:lstStyle/>
          <a:p>
            <a:r>
              <a:rPr lang="ru-RU" dirty="0" smtClean="0"/>
              <a:t>Дополнительные модули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Дополнительные модули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703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7"/>
            <a:ext cx="7900995" cy="396058"/>
          </a:xfrm>
        </p:spPr>
        <p:txBody>
          <a:bodyPr/>
          <a:lstStyle/>
          <a:p>
            <a:r>
              <a:rPr lang="ru-RU" sz="2400" dirty="0" smtClean="0"/>
              <a:t>Использование команды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29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Казань, 2021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>
          <a:xfrm>
            <a:off x="3779232" y="276226"/>
            <a:ext cx="4798032" cy="463285"/>
          </a:xfrm>
        </p:spPr>
        <p:txBody>
          <a:bodyPr/>
          <a:lstStyle/>
          <a:p>
            <a:r>
              <a:rPr lang="ru-RU" dirty="0"/>
              <a:t>Функциональные возможности ПВК «АРУ РЗА»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76196E0-0F11-491E-83E5-1FA9874A52D0}"/>
              </a:ext>
            </a:extLst>
          </p:cNvPr>
          <p:cNvSpPr txBox="1"/>
          <p:nvPr/>
        </p:nvSpPr>
        <p:spPr>
          <a:xfrm>
            <a:off x="675668" y="1484785"/>
            <a:ext cx="7901595" cy="4537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92"/>
              </a:spcAft>
            </a:pPr>
            <a:r>
              <a:rPr lang="ru-RU" sz="1200" b="1" dirty="0"/>
              <a:t>Доступ к модулю реализован через отдельную команду языка К.У.Р.С.</a:t>
            </a:r>
          </a:p>
          <a:p>
            <a:pPr>
              <a:spcAft>
                <a:spcPts val="492"/>
              </a:spcAft>
            </a:pPr>
            <a:r>
              <a:rPr lang="ru-RU" sz="1200" u="sng" dirty="0"/>
              <a:t/>
            </a:r>
            <a:br>
              <a:rPr lang="ru-RU" sz="1200" u="sng" dirty="0"/>
            </a:br>
            <a:r>
              <a:rPr lang="ru-RU" sz="1200" u="sng" dirty="0"/>
              <a:t>Команда состоит из трёх блоков:</a:t>
            </a:r>
          </a:p>
          <a:p>
            <a:r>
              <a:rPr lang="ru-RU" sz="1200" b="1" dirty="0"/>
              <a:t>1. Заголовок</a:t>
            </a:r>
            <a:r>
              <a:rPr lang="ru-RU" sz="1200" dirty="0"/>
              <a:t> - формирует копию текущего состояния сети, над которым будет произведён расчёт ПСПП.</a:t>
            </a:r>
          </a:p>
          <a:p>
            <a:r>
              <a:rPr lang="ru-RU" sz="1200" dirty="0"/>
              <a:t>ПСПП ( ИМЯ=СТРОКА ) (КОР=НОМЕР)</a:t>
            </a:r>
          </a:p>
          <a:p>
            <a:pPr marL="457200" lvl="2"/>
            <a:r>
              <a:rPr lang="ru-RU" sz="1200" dirty="0"/>
              <a:t>ИМЯ - имя расчёта. </a:t>
            </a:r>
            <a:r>
              <a:rPr lang="ru-RU" sz="1200" i="1" dirty="0"/>
              <a:t>Пример </a:t>
            </a:r>
            <a:r>
              <a:rPr lang="ru-RU" sz="1200" dirty="0"/>
              <a:t>: ( ИМЯ=ПСПП_при_1фКЗ ) ;</a:t>
            </a:r>
          </a:p>
          <a:p>
            <a:pPr marL="457200" lvl="2"/>
            <a:r>
              <a:rPr lang="ru-RU" sz="1200" dirty="0"/>
              <a:t>КОР - формировать файл коррекции. </a:t>
            </a:r>
            <a:r>
              <a:rPr lang="ru-RU" sz="1200" i="1" dirty="0"/>
              <a:t>Пример </a:t>
            </a:r>
            <a:r>
              <a:rPr lang="ru-RU" sz="1200" dirty="0"/>
              <a:t>: ( КОР=1 ).</a:t>
            </a:r>
          </a:p>
          <a:p>
            <a:r>
              <a:rPr lang="ru-RU" sz="1200" b="1" dirty="0"/>
              <a:t>2. Тело</a:t>
            </a:r>
            <a:r>
              <a:rPr lang="ru-RU" sz="1200" dirty="0"/>
              <a:t> - может включать в себя команды, задающие повреждения и области отключений.;</a:t>
            </a:r>
          </a:p>
          <a:p>
            <a:r>
              <a:rPr lang="ru-RU" sz="1200" b="1" dirty="0"/>
              <a:t>3. Конец</a:t>
            </a:r>
            <a:r>
              <a:rPr lang="ru-RU" sz="1200" dirty="0"/>
              <a:t> - фиксирует состояние сети, и подготавливает её для расчёта.</a:t>
            </a:r>
          </a:p>
          <a:p>
            <a:pPr>
              <a:spcAft>
                <a:spcPts val="1231"/>
              </a:spcAft>
            </a:pPr>
            <a:r>
              <a:rPr lang="ru-RU" sz="1200" dirty="0"/>
              <a:t>КОНЕЦ ПСПП</a:t>
            </a:r>
          </a:p>
          <a:p>
            <a:pPr>
              <a:lnSpc>
                <a:spcPct val="114000"/>
              </a:lnSpc>
              <a:spcAft>
                <a:spcPts val="492"/>
              </a:spcAft>
            </a:pPr>
            <a:r>
              <a:rPr lang="ru-RU" sz="1200" dirty="0"/>
              <a:t>Параметр ( КОР=НОМЕР ) позволяет формировать файл коррекции, состоящий из набора приказов, который будет отображаться в протоколе расчёта. Данный файл можно скопировать в модуль ГК или К.У.Р.С. для модификации сети в соответствии с рассчитанной ПСПП.</a:t>
            </a:r>
          </a:p>
          <a:p>
            <a:r>
              <a:rPr lang="ru-RU" sz="1200" u="sng" dirty="0"/>
              <a:t>В тело команды расчёта ПСПП могут быть заданы следующие повреждения:</a:t>
            </a:r>
          </a:p>
          <a:p>
            <a:pPr marL="171450" indent="-171450">
              <a:spcBef>
                <a:spcPts val="1000"/>
              </a:spcBef>
              <a:buSzPct val="60000"/>
              <a:buBlip>
                <a:blip r:embed="rId2"/>
              </a:buBlip>
            </a:pPr>
            <a:r>
              <a:rPr lang="ru-RU" sz="1200" dirty="0"/>
              <a:t>ПОВРЕЖДЕНИЕ В </a:t>
            </a:r>
            <a:r>
              <a:rPr lang="ru-RU" sz="1200" dirty="0" smtClean="0"/>
              <a:t>УЗЛЕ</a:t>
            </a:r>
          </a:p>
          <a:p>
            <a:pPr marL="171450" indent="-171450">
              <a:spcBef>
                <a:spcPts val="1000"/>
              </a:spcBef>
              <a:buSzPct val="60000"/>
              <a:buBlip>
                <a:blip r:embed="rId2"/>
              </a:buBlip>
            </a:pPr>
            <a:r>
              <a:rPr lang="ru-RU" sz="1200" dirty="0" smtClean="0"/>
              <a:t>ПОВРЕЖДЕНИЕ </a:t>
            </a:r>
            <a:r>
              <a:rPr lang="ru-RU" sz="1200" dirty="0"/>
              <a:t>НА </a:t>
            </a:r>
            <a:r>
              <a:rPr lang="ru-RU" sz="1200" dirty="0" smtClean="0"/>
              <a:t>ВЕТВИ</a:t>
            </a:r>
          </a:p>
          <a:p>
            <a:pPr marL="171450" indent="-171450">
              <a:spcBef>
                <a:spcPts val="1000"/>
              </a:spcBef>
              <a:buSzPct val="60000"/>
              <a:buBlip>
                <a:blip r:embed="rId2"/>
              </a:buBlip>
            </a:pPr>
            <a:r>
              <a:rPr lang="ru-RU" sz="1200" dirty="0" smtClean="0"/>
              <a:t>ОБРЫВ</a:t>
            </a:r>
            <a:endParaRPr lang="ru-RU" sz="1200" dirty="0"/>
          </a:p>
          <a:p>
            <a:pPr marL="171450" indent="-171450">
              <a:spcBef>
                <a:spcPts val="1000"/>
              </a:spcBef>
              <a:buSzPct val="60000"/>
              <a:buBlip>
                <a:blip r:embed="rId2"/>
              </a:buBlip>
            </a:pPr>
            <a:r>
              <a:rPr lang="ru-RU" sz="1200" dirty="0" smtClean="0"/>
              <a:t>ПОВРЕЖДЕНИЕ </a:t>
            </a:r>
            <a:r>
              <a:rPr lang="ru-RU" sz="1200" dirty="0"/>
              <a:t>ФАЗ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A59B5DA-FC5F-4D66-B1B8-1E9942BDF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5018377"/>
            <a:ext cx="4730145" cy="98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8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6"/>
            <a:ext cx="6776051" cy="624121"/>
          </a:xfrm>
        </p:spPr>
        <p:txBody>
          <a:bodyPr/>
          <a:lstStyle/>
          <a:p>
            <a:r>
              <a:rPr lang="ru-RU" sz="2400" dirty="0">
                <a:cs typeface="Arial" panose="020B0604020202020204" pitchFamily="34" charset="0"/>
              </a:rPr>
              <a:t>Развитие ПВК «АРУ РЗА»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Казань, 2021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41011" y="1556792"/>
            <a:ext cx="7901595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400" dirty="0" smtClean="0"/>
              <a:t>разработка </a:t>
            </a:r>
            <a:r>
              <a:rPr lang="ru-RU" sz="1400" dirty="0"/>
              <a:t>ПВК «АРУ РЗА» начата АО «НТЦ ЕЭС» в 2014 году. 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ПВК «АРУ РЗА» включен в реестр программного обеспечения министерства связи и массовых коммуникаций от 07.12.2017 №680</a:t>
            </a:r>
          </a:p>
          <a:p>
            <a:pPr>
              <a:lnSpc>
                <a:spcPct val="100000"/>
              </a:lnSpc>
            </a:pPr>
            <a:r>
              <a:rPr lang="ru-RU" sz="1400" dirty="0" smtClean="0"/>
              <a:t>в </a:t>
            </a:r>
            <a:r>
              <a:rPr lang="ru-RU" sz="1400" dirty="0"/>
              <a:t>период </a:t>
            </a:r>
            <a:r>
              <a:rPr lang="ru-RU" sz="1400" dirty="0" smtClean="0"/>
              <a:t>2015-2019 </a:t>
            </a:r>
            <a:r>
              <a:rPr lang="ru-RU" sz="1400" dirty="0"/>
              <a:t>гг. в </a:t>
            </a:r>
            <a:r>
              <a:rPr lang="ru-RU" sz="1400" dirty="0" err="1"/>
              <a:t>в</a:t>
            </a:r>
            <a:r>
              <a:rPr lang="ru-RU" sz="1400" dirty="0"/>
              <a:t> филиалах АО «СО ЕЭС» проводилось тестирование ПВК «АРУ РЗА». По результатам тестирования был сделан вывод: </a:t>
            </a:r>
            <a:r>
              <a:rPr lang="ru-RU" sz="1400" b="1" dirty="0"/>
              <a:t>ПВК «АРУ РЗА» программно-совместим с корпоративным программным комплексом АО «СО ЕЭС» для расчётов РЗА – АРМ </a:t>
            </a:r>
            <a:r>
              <a:rPr lang="ru-RU" sz="1400" b="1" dirty="0" smtClean="0"/>
              <a:t>СРЗА</a:t>
            </a:r>
            <a:endParaRPr lang="ru-RU" sz="1400" b="1" dirty="0"/>
          </a:p>
          <a:p>
            <a:pPr>
              <a:lnSpc>
                <a:spcPct val="100000"/>
              </a:lnSpc>
            </a:pPr>
            <a:r>
              <a:rPr lang="ru-RU" sz="1400" dirty="0" smtClean="0"/>
              <a:t>в 2020 г. пройдена опытная эксплуатация комплекса в филиалах АО «СО ЕЭС»</a:t>
            </a:r>
            <a:endParaRPr lang="en-US" sz="1400" dirty="0" smtClean="0"/>
          </a:p>
          <a:p>
            <a:pPr>
              <a:lnSpc>
                <a:spcPct val="100000"/>
              </a:lnSpc>
            </a:pPr>
            <a:r>
              <a:rPr lang="ru-RU" sz="1400" dirty="0" smtClean="0"/>
              <a:t>с 2021 г. </a:t>
            </a:r>
            <a:r>
              <a:rPr lang="ru-RU" sz="1400" b="1" dirty="0" smtClean="0"/>
              <a:t>комплекс введён в промышленную эксплуатацию в АО «СО ЕЭС» 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используют </a:t>
            </a:r>
            <a:r>
              <a:rPr lang="ru-RU" sz="1400" dirty="0" smtClean="0"/>
              <a:t>в </a:t>
            </a:r>
            <a:r>
              <a:rPr lang="ru-RU" sz="1400" dirty="0"/>
              <a:t>рабочем </a:t>
            </a:r>
            <a:r>
              <a:rPr lang="ru-RU" sz="1400" dirty="0" smtClean="0"/>
              <a:t>процессе:</a:t>
            </a:r>
            <a:endParaRPr lang="ru-RU" sz="1400" dirty="0"/>
          </a:p>
          <a:p>
            <a:pPr lvl="1">
              <a:lnSpc>
                <a:spcPct val="100000"/>
              </a:lnSpc>
            </a:pPr>
            <a:r>
              <a:rPr lang="ru-RU" dirty="0">
                <a:cs typeface="Times New Roman" panose="02020603050405020304" pitchFamily="18" charset="0"/>
              </a:rPr>
              <a:t>НПП «ЭКРА</a:t>
            </a:r>
            <a:r>
              <a:rPr lang="ru-RU" dirty="0" smtClean="0">
                <a:cs typeface="Times New Roman" panose="02020603050405020304" pitchFamily="18" charset="0"/>
              </a:rPr>
              <a:t>»</a:t>
            </a:r>
          </a:p>
          <a:p>
            <a:pPr lvl="1">
              <a:lnSpc>
                <a:spcPct val="100000"/>
              </a:lnSpc>
            </a:pPr>
            <a:r>
              <a:rPr lang="ru-RU" dirty="0" err="1"/>
              <a:t>Быстринский</a:t>
            </a:r>
            <a:r>
              <a:rPr lang="ru-RU" dirty="0"/>
              <a:t> </a:t>
            </a:r>
            <a:r>
              <a:rPr lang="ru-RU" dirty="0" smtClean="0"/>
              <a:t>ГОК</a:t>
            </a:r>
          </a:p>
          <a:p>
            <a:pPr lvl="1">
              <a:lnSpc>
                <a:spcPct val="100000"/>
              </a:lnSpc>
            </a:pPr>
            <a:r>
              <a:rPr lang="ru-RU" dirty="0">
                <a:cs typeface="Times New Roman" panose="02020603050405020304" pitchFamily="18" charset="0"/>
              </a:rPr>
              <a:t>Башкирская Генерирующая </a:t>
            </a:r>
            <a:r>
              <a:rPr lang="ru-RU" dirty="0" smtClean="0">
                <a:cs typeface="Times New Roman" panose="02020603050405020304" pitchFamily="18" charset="0"/>
              </a:rPr>
              <a:t>компания</a:t>
            </a:r>
          </a:p>
          <a:p>
            <a:pPr lvl="1">
              <a:lnSpc>
                <a:spcPct val="100000"/>
              </a:lnSpc>
            </a:pPr>
            <a:r>
              <a:rPr lang="ru-RU" dirty="0"/>
              <a:t>АО «</a:t>
            </a:r>
            <a:r>
              <a:rPr lang="ru-RU" dirty="0" err="1"/>
              <a:t>Ачинский</a:t>
            </a:r>
            <a:r>
              <a:rPr lang="ru-RU" dirty="0"/>
              <a:t> НПЗ ВНК</a:t>
            </a:r>
            <a:r>
              <a:rPr lang="ru-RU" dirty="0" smtClean="0"/>
              <a:t>»</a:t>
            </a:r>
          </a:p>
          <a:p>
            <a:pPr lvl="1">
              <a:lnSpc>
                <a:spcPct val="100000"/>
              </a:lnSpc>
            </a:pPr>
            <a:r>
              <a:rPr lang="ru-RU" dirty="0">
                <a:cs typeface="Times New Roman" panose="02020603050405020304" pitchFamily="18" charset="0"/>
              </a:rPr>
              <a:t>Иркутская нефтяная </a:t>
            </a:r>
            <a:r>
              <a:rPr lang="ru-RU" dirty="0" smtClean="0">
                <a:cs typeface="Times New Roman" panose="02020603050405020304" pitchFamily="18" charset="0"/>
              </a:rPr>
              <a:t>компания</a:t>
            </a:r>
          </a:p>
          <a:p>
            <a:pPr lvl="1">
              <a:lnSpc>
                <a:spcPct val="100000"/>
              </a:lnSpc>
            </a:pPr>
            <a:r>
              <a:rPr lang="ru-RU" dirty="0">
                <a:cs typeface="Times New Roman" panose="02020603050405020304" pitchFamily="18" charset="0"/>
              </a:rPr>
              <a:t>«</a:t>
            </a:r>
            <a:r>
              <a:rPr lang="ru-RU" dirty="0" err="1">
                <a:cs typeface="Times New Roman" panose="02020603050405020304" pitchFamily="18" charset="0"/>
              </a:rPr>
              <a:t>Электрогазпроект</a:t>
            </a:r>
            <a:r>
              <a:rPr lang="ru-RU" dirty="0">
                <a:cs typeface="Times New Roman" panose="02020603050405020304" pitchFamily="18" charset="0"/>
              </a:rPr>
              <a:t>» (филиал АО «Газпром </a:t>
            </a:r>
            <a:r>
              <a:rPr lang="ru-RU" dirty="0" err="1">
                <a:cs typeface="Times New Roman" panose="02020603050405020304" pitchFamily="18" charset="0"/>
              </a:rPr>
              <a:t>электрогаз</a:t>
            </a:r>
            <a:r>
              <a:rPr lang="ru-RU" dirty="0" smtClean="0">
                <a:cs typeface="Times New Roman" panose="02020603050405020304" pitchFamily="18" charset="0"/>
              </a:rPr>
              <a:t>»)</a:t>
            </a:r>
          </a:p>
          <a:p>
            <a:pPr lvl="1">
              <a:lnSpc>
                <a:spcPct val="100000"/>
              </a:lnSpc>
            </a:pPr>
            <a:r>
              <a:rPr lang="ru-RU" dirty="0"/>
              <a:t>ТОО «</a:t>
            </a:r>
            <a:r>
              <a:rPr lang="ru-RU" dirty="0" err="1"/>
              <a:t>Тяжпромэлектропроект</a:t>
            </a:r>
            <a:r>
              <a:rPr lang="ru-RU" dirty="0"/>
              <a:t>»</a:t>
            </a:r>
          </a:p>
          <a:p>
            <a:pPr lvl="1">
              <a:lnSpc>
                <a:spcPct val="100000"/>
              </a:lnSpc>
            </a:pPr>
            <a:endParaRPr lang="ru-RU" sz="1400" dirty="0" smtClean="0"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endParaRPr lang="ru-RU" sz="1400" dirty="0" smtClean="0"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14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Общие сведения о ПВК «АРУ РЗА»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826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6270" y="2132856"/>
            <a:ext cx="3296398" cy="469603"/>
          </a:xfrm>
        </p:spPr>
        <p:txBody>
          <a:bodyPr/>
          <a:lstStyle/>
          <a:p>
            <a:r>
              <a:rPr lang="ru-RU" sz="2400" dirty="0"/>
              <a:t>Модуль определения места повреждения (ОМП) 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037572" y="1196752"/>
            <a:ext cx="4540328" cy="490602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1400" dirty="0" smtClean="0"/>
              <a:t>Предназначен </a:t>
            </a:r>
            <a:r>
              <a:rPr lang="ru-RU" sz="1400" dirty="0"/>
              <a:t>для определения места повреждения в электрической сети на основе электрических величин (напряжение и ток прямой, обратной и нулевой последовательностей, фазные замеры), полученных с помощью фиксирующих приборов (ФИП) или любым другим способом.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 smtClean="0"/>
              <a:t>Особенности:</a:t>
            </a:r>
            <a:endParaRPr lang="ru-RU" sz="1400" dirty="0"/>
          </a:p>
          <a:p>
            <a:pPr>
              <a:lnSpc>
                <a:spcPct val="100000"/>
              </a:lnSpc>
            </a:pPr>
            <a:r>
              <a:rPr lang="ru-RU" sz="1400" dirty="0" smtClean="0"/>
              <a:t>высокая </a:t>
            </a:r>
            <a:r>
              <a:rPr lang="ru-RU" sz="1400" dirty="0"/>
              <a:t>скорость и точность расчёта;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в качестве показаний фиксирующих приборов могут быть заданы любые виды замеров;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элемент поиска может быть сложной конфигурации с различными вариантами </a:t>
            </a:r>
            <a:r>
              <a:rPr lang="ru-RU" sz="1400" dirty="0" smtClean="0"/>
              <a:t>ветвления. Анализируются </a:t>
            </a:r>
            <a:r>
              <a:rPr lang="ru-RU" sz="1400" dirty="0"/>
              <a:t>все возможные пути расчёта.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модуль самостоятельно определяет ошибочные данные </a:t>
            </a:r>
            <a:r>
              <a:rPr lang="ru-RU" sz="1400" dirty="0" smtClean="0"/>
              <a:t>замеров;</a:t>
            </a:r>
            <a:endParaRPr lang="ru-RU" sz="1400" dirty="0"/>
          </a:p>
          <a:p>
            <a:pPr>
              <a:lnSpc>
                <a:spcPct val="100000"/>
              </a:lnSpc>
            </a:pPr>
            <a:r>
              <a:rPr lang="ru-RU" sz="1400" dirty="0"/>
              <a:t>число мест установки фиксирующих приборов не ограничено. Места установки </a:t>
            </a:r>
            <a:r>
              <a:rPr lang="ru-RU" sz="1400" dirty="0" smtClean="0"/>
              <a:t>приборов </a:t>
            </a:r>
            <a:r>
              <a:rPr lang="ru-RU" sz="1400" dirty="0"/>
              <a:t>также могут быть заданы произвольно.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30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75667" y="3503535"/>
            <a:ext cx="3103563" cy="446087"/>
          </a:xfrm>
        </p:spPr>
        <p:txBody>
          <a:bodyPr/>
          <a:lstStyle/>
          <a:p>
            <a:r>
              <a:rPr lang="ru-RU" dirty="0" smtClean="0"/>
              <a:t>Дополнительные модули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Дополнительные модули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584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7"/>
            <a:ext cx="7900995" cy="396058"/>
          </a:xfrm>
        </p:spPr>
        <p:txBody>
          <a:bodyPr/>
          <a:lstStyle/>
          <a:p>
            <a:r>
              <a:rPr lang="ru-RU" sz="2400" dirty="0"/>
              <a:t>Возможности модуля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31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Казань, 2021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75669" y="1712845"/>
            <a:ext cx="396834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400" dirty="0"/>
              <a:t>просмотр всех видов КЗ;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подбор переходного сопротивления;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определение ошибочных замеров;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определение вероятности места повреждения;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возможность расчёта по фазным замерам;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возможность расчёта в нескольких </a:t>
            </a:r>
            <a:r>
              <a:rPr lang="ru-RU" sz="1400" dirty="0" err="1"/>
              <a:t>подрежимах</a:t>
            </a:r>
            <a:r>
              <a:rPr lang="ru-RU" sz="1400" dirty="0"/>
              <a:t>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вывод наиболее вероятного и всех потенциально возможных мест повреждения;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решение обратной задачи.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>
          <a:xfrm>
            <a:off x="3779232" y="276226"/>
            <a:ext cx="4798032" cy="463285"/>
          </a:xfrm>
        </p:spPr>
        <p:txBody>
          <a:bodyPr/>
          <a:lstStyle/>
          <a:p>
            <a:r>
              <a:rPr lang="ru-RU" dirty="0"/>
              <a:t>Функциональные возможности ПВК «АРУ РЗА»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919" y="1444553"/>
            <a:ext cx="4304344" cy="461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84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7"/>
            <a:ext cx="7900995" cy="396058"/>
          </a:xfrm>
        </p:spPr>
        <p:txBody>
          <a:bodyPr/>
          <a:lstStyle/>
          <a:p>
            <a:r>
              <a:rPr lang="ru-RU" sz="2400" dirty="0"/>
              <a:t>Веб-сайт </a:t>
            </a:r>
            <a:r>
              <a:rPr lang="en-US" sz="2400" u="sng" dirty="0">
                <a:solidFill>
                  <a:srgbClr val="0000FF"/>
                </a:solidFill>
              </a:rPr>
              <a:t>www.arurza.ru</a:t>
            </a:r>
            <a:endParaRPr lang="ru-RU" sz="2400" u="sng" dirty="0">
              <a:solidFill>
                <a:srgbClr val="0000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32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Казань, 2021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860032" y="1786769"/>
            <a:ext cx="3717231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dirty="0"/>
              <a:t>новости о ПВК «АРУ РЗА»</a:t>
            </a:r>
          </a:p>
          <a:p>
            <a:pPr>
              <a:lnSpc>
                <a:spcPct val="100000"/>
              </a:lnSpc>
            </a:pPr>
            <a:r>
              <a:rPr lang="ru-RU" sz="1600" dirty="0"/>
              <a:t>материалы (свидетельства, презентации, </a:t>
            </a:r>
            <a:r>
              <a:rPr lang="ru-RU" sz="1600" dirty="0" smtClean="0"/>
              <a:t>публикации, руководство пользователя)</a:t>
            </a:r>
            <a:endParaRPr lang="ru-RU" sz="1600" dirty="0"/>
          </a:p>
          <a:p>
            <a:pPr>
              <a:lnSpc>
                <a:spcPct val="100000"/>
              </a:lnSpc>
            </a:pPr>
            <a:r>
              <a:rPr lang="ru-RU" sz="1600" dirty="0"/>
              <a:t>запрос удалённого доступа к актуальной полной версии программы</a:t>
            </a:r>
          </a:p>
          <a:p>
            <a:pPr>
              <a:lnSpc>
                <a:spcPct val="100000"/>
              </a:lnSpc>
            </a:pPr>
            <a:r>
              <a:rPr lang="ru-RU" sz="1600" dirty="0"/>
              <a:t>запрос демонстрационной версии</a:t>
            </a:r>
          </a:p>
          <a:p>
            <a:pPr>
              <a:lnSpc>
                <a:spcPct val="100000"/>
              </a:lnSpc>
            </a:pPr>
            <a:r>
              <a:rPr lang="ru-RU" sz="1600" dirty="0"/>
              <a:t>покупка программы</a:t>
            </a:r>
          </a:p>
          <a:p>
            <a:pPr>
              <a:lnSpc>
                <a:spcPct val="100000"/>
              </a:lnSpc>
            </a:pPr>
            <a:r>
              <a:rPr lang="ru-RU" sz="1600" dirty="0"/>
              <a:t>внедрение в учебный процесс</a:t>
            </a:r>
          </a:p>
          <a:p>
            <a:pPr>
              <a:lnSpc>
                <a:spcPct val="100000"/>
              </a:lnSpc>
            </a:pPr>
            <a:r>
              <a:rPr lang="ru-RU" sz="1600" dirty="0"/>
              <a:t>форма для обратной связи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>
          <a:xfrm>
            <a:off x="3779232" y="276226"/>
            <a:ext cx="4798032" cy="463285"/>
          </a:xfrm>
        </p:spPr>
        <p:txBody>
          <a:bodyPr/>
          <a:lstStyle/>
          <a:p>
            <a:r>
              <a:rPr lang="ru-RU" dirty="0"/>
              <a:t>Функциональные возможности ПВК «АРУ РЗА»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962375C-E895-47B3-9D03-A74A5CA06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68" y="1847321"/>
            <a:ext cx="4086626" cy="324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71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1600" dirty="0" smtClean="0"/>
              <a:t>Описание всех модулей программы, общих подходов, примеры работы модулей с результатами расчётов</a:t>
            </a:r>
            <a:endParaRPr lang="ru-RU" sz="16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Документация к программному комплексу</a:t>
            </a:r>
            <a:endParaRPr lang="ru-RU" sz="2400" u="sng" dirty="0">
              <a:solidFill>
                <a:srgbClr val="0000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33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Казань, 2021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1600" dirty="0" smtClean="0"/>
              <a:t>Более подробное описание по отдельно взятому модулю программы. Шаблоны и подсказки.</a:t>
            </a:r>
            <a:endParaRPr lang="ru-RU" sz="1600" dirty="0"/>
          </a:p>
        </p:txBody>
      </p:sp>
      <p:sp>
        <p:nvSpPr>
          <p:cNvPr id="5" name="Объект 4"/>
          <p:cNvSpPr>
            <a:spLocks noGrp="1"/>
          </p:cNvSpPr>
          <p:nvPr>
            <p:ph idx="18"/>
          </p:nvPr>
        </p:nvSpPr>
        <p:spPr>
          <a:xfrm>
            <a:off x="1344966" y="3501005"/>
            <a:ext cx="2150709" cy="59001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Руководство пользователя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9"/>
          </p:nvPr>
        </p:nvSpPr>
        <p:spPr>
          <a:xfrm>
            <a:off x="3972668" y="3424475"/>
            <a:ext cx="2169908" cy="74307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Справки по отдельным модулям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20"/>
          </p:nvPr>
        </p:nvSpPr>
        <p:spPr>
          <a:xfrm>
            <a:off x="6523716" y="3644008"/>
            <a:ext cx="2017633" cy="304015"/>
          </a:xfrm>
        </p:spPr>
        <p:txBody>
          <a:bodyPr/>
          <a:lstStyle/>
          <a:p>
            <a:r>
              <a:rPr lang="ru-RU" dirty="0" err="1" smtClean="0"/>
              <a:t>Видеоуроки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Функциональные возможности ПВК «АРУ РЗА»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xmlns="" id="{3F79D1C1-0AD8-479F-A167-F2DF805D9B58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2"/>
          <a:stretch>
            <a:fillRect/>
          </a:stretch>
        </p:blipFill>
        <p:spPr>
          <a:xfrm>
            <a:off x="6255446" y="4244087"/>
            <a:ext cx="2605742" cy="147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Благодарим за внимание!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684313" y="5083139"/>
            <a:ext cx="4391743" cy="1180091"/>
          </a:xfrm>
        </p:spPr>
        <p:txBody>
          <a:bodyPr/>
          <a:lstStyle/>
          <a:p>
            <a:r>
              <a:rPr lang="ru-RU" dirty="0" smtClean="0"/>
              <a:t>АО «НТЦ ЕЭС Противоаварийное управление»</a:t>
            </a:r>
            <a:br>
              <a:rPr lang="ru-RU" dirty="0" smtClean="0"/>
            </a:br>
            <a:r>
              <a:rPr lang="en-US" b="1" dirty="0"/>
              <a:t>630007, г. </a:t>
            </a:r>
            <a:r>
              <a:rPr lang="en-US" b="1" dirty="0" err="1"/>
              <a:t>Новосибирск</a:t>
            </a:r>
            <a:r>
              <a:rPr lang="en-US" b="1" dirty="0"/>
              <a:t>,</a:t>
            </a:r>
            <a:r>
              <a:rPr lang="ru-RU" b="1" dirty="0"/>
              <a:t> </a:t>
            </a:r>
            <a:r>
              <a:rPr lang="en-US" b="1" dirty="0" err="1"/>
              <a:t>ул</a:t>
            </a:r>
            <a:r>
              <a:rPr lang="en-US" b="1" dirty="0"/>
              <a:t>. </a:t>
            </a:r>
            <a:r>
              <a:rPr lang="en-US" b="1" dirty="0" err="1"/>
              <a:t>Коммунистическая</a:t>
            </a:r>
            <a:r>
              <a:rPr lang="en-US" b="1" dirty="0"/>
              <a:t>, </a:t>
            </a:r>
            <a:r>
              <a:rPr lang="en-US" b="1" dirty="0" smtClean="0"/>
              <a:t>2</a:t>
            </a:r>
            <a:r>
              <a:rPr lang="ru-RU" b="1" dirty="0" smtClean="0"/>
              <a:t> </a:t>
            </a:r>
            <a:r>
              <a:rPr lang="en-US" dirty="0" smtClean="0"/>
              <a:t>БЦ </a:t>
            </a:r>
            <a:r>
              <a:rPr lang="en-US" dirty="0"/>
              <a:t>«</a:t>
            </a:r>
            <a:r>
              <a:rPr lang="en-US" dirty="0" err="1"/>
              <a:t>Евразия</a:t>
            </a:r>
            <a:r>
              <a:rPr lang="en-US" dirty="0"/>
              <a:t>», </a:t>
            </a:r>
            <a:r>
              <a:rPr lang="en-US" dirty="0" err="1"/>
              <a:t>офис</a:t>
            </a:r>
            <a:r>
              <a:rPr lang="en-US" dirty="0"/>
              <a:t> 70</a:t>
            </a:r>
            <a:r>
              <a:rPr lang="ru-RU" dirty="0" smtClean="0"/>
              <a:t>8</a:t>
            </a:r>
            <a:br>
              <a:rPr lang="ru-RU" dirty="0" smtClean="0"/>
            </a:br>
            <a:r>
              <a:rPr lang="ru-RU" dirty="0" smtClean="0"/>
              <a:t>Телефон: </a:t>
            </a:r>
            <a:r>
              <a:rPr lang="en-US" dirty="0"/>
              <a:t>+7 (383) 328-12-5</a:t>
            </a:r>
            <a:r>
              <a:rPr lang="ru-RU" dirty="0" smtClean="0"/>
              <a:t>4 ; факс:  </a:t>
            </a:r>
            <a:r>
              <a:rPr lang="en-US" dirty="0" smtClean="0"/>
              <a:t>+</a:t>
            </a:r>
            <a:r>
              <a:rPr lang="en-US" dirty="0"/>
              <a:t>7 (383) 328-12-5</a:t>
            </a:r>
            <a:r>
              <a:rPr lang="ru-RU" dirty="0" smtClean="0"/>
              <a:t>1</a:t>
            </a:r>
            <a:br>
              <a:rPr lang="ru-RU" dirty="0" smtClean="0"/>
            </a:br>
            <a:r>
              <a:rPr lang="ru-RU" dirty="0" smtClean="0"/>
              <a:t>E-</a:t>
            </a:r>
            <a:r>
              <a:rPr lang="ru-RU" dirty="0" err="1" smtClean="0"/>
              <a:t>mail</a:t>
            </a:r>
            <a:r>
              <a:rPr lang="ru-RU" dirty="0" smtClean="0"/>
              <a:t>: </a:t>
            </a:r>
            <a:r>
              <a:rPr lang="en-US" u="sng" dirty="0" smtClean="0">
                <a:hlinkClick r:id="rId2"/>
              </a:rPr>
              <a:t>ntcees@nsk.so-ups.ru</a:t>
            </a:r>
            <a:r>
              <a:rPr lang="en-US" dirty="0"/>
              <a:t>	</a:t>
            </a:r>
            <a:r>
              <a:rPr lang="en-US" u="sng" dirty="0" smtClean="0">
                <a:hlinkClick r:id="rId3"/>
              </a:rPr>
              <a:t>info@arurza.ru</a:t>
            </a:r>
            <a:endParaRPr lang="ru-RU" u="sng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ntc@ntcees.ru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3754562"/>
            <a:ext cx="1790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>
                <a:hlinkClick r:id="rId4"/>
              </a:rPr>
              <a:t>www.arurza.ru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342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35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7"/>
          </p:nvPr>
        </p:nvSpPr>
        <p:spPr>
          <a:xfrm>
            <a:off x="4717292" y="1608903"/>
            <a:ext cx="3153818" cy="1001991"/>
          </a:xfrm>
        </p:spPr>
        <p:txBody>
          <a:bodyPr/>
          <a:lstStyle/>
          <a:p>
            <a:r>
              <a:rPr lang="ru-RU" sz="8800" dirty="0">
                <a:solidFill>
                  <a:srgbClr val="E12E10"/>
                </a:solidFill>
              </a:rPr>
              <a:t>200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868284" y="1528666"/>
            <a:ext cx="1500602" cy="46328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E12E1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работ выполняемых ежегодно</a:t>
            </a:r>
            <a:endParaRPr lang="ru-RU" dirty="0">
              <a:solidFill>
                <a:srgbClr val="E12E1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2267211" y="276224"/>
            <a:ext cx="6310053" cy="463285"/>
          </a:xfrm>
        </p:spPr>
        <p:txBody>
          <a:bodyPr>
            <a:noAutofit/>
          </a:bodyPr>
          <a:lstStyle/>
          <a:p>
            <a:pPr lvl="0"/>
            <a:r>
              <a:rPr lang="ru-RU" sz="1400" dirty="0"/>
              <a:t>Акционерное общество «Научно-технический центр Единой энергетической системы Группа компаний» </a:t>
            </a:r>
          </a:p>
        </p:txBody>
      </p:sp>
      <p:sp>
        <p:nvSpPr>
          <p:cNvPr id="15" name="Заголовок 7">
            <a:extLst>
              <a:ext uri="{FF2B5EF4-FFF2-40B4-BE49-F238E27FC236}">
                <a16:creationId xmlns="" xmlns:a16="http://schemas.microsoft.com/office/drawing/2014/main" id="{92F342AC-F7B2-5846-BF8A-D0315D406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880" y="1694284"/>
            <a:ext cx="3102962" cy="469602"/>
          </a:xfrm>
        </p:spPr>
        <p:txBody>
          <a:bodyPr/>
          <a:lstStyle/>
          <a:p>
            <a:r>
              <a:rPr lang="ru-RU" dirty="0">
                <a:solidFill>
                  <a:srgbClr val="41445C"/>
                </a:solidFill>
              </a:rPr>
              <a:t>Миссия Группы</a:t>
            </a:r>
          </a:p>
        </p:txBody>
      </p:sp>
      <p:sp>
        <p:nvSpPr>
          <p:cNvPr id="16" name="Объект 8">
            <a:extLst>
              <a:ext uri="{FF2B5EF4-FFF2-40B4-BE49-F238E27FC236}">
                <a16:creationId xmlns="" xmlns:a16="http://schemas.microsoft.com/office/drawing/2014/main" id="{50D56641-F7CF-C14F-89B3-98B91F34DFFB}"/>
              </a:ext>
            </a:extLst>
          </p:cNvPr>
          <p:cNvSpPr txBox="1">
            <a:spLocks/>
          </p:cNvSpPr>
          <p:nvPr/>
        </p:nvSpPr>
        <p:spPr>
          <a:xfrm>
            <a:off x="656880" y="2109593"/>
            <a:ext cx="3277523" cy="8246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ru-RU" sz="1100" dirty="0">
                <a:solidFill>
                  <a:srgbClr val="41445C"/>
                </a:solidFill>
                <a:cs typeface="Times New Roman" panose="02020603050405020304" pitchFamily="18" charset="0"/>
              </a:rPr>
              <a:t>содействие экономическому развитию за счёт построения эффективных энергосистем</a:t>
            </a:r>
          </a:p>
        </p:txBody>
      </p:sp>
      <p:sp>
        <p:nvSpPr>
          <p:cNvPr id="17" name="Текст 9">
            <a:extLst>
              <a:ext uri="{FF2B5EF4-FFF2-40B4-BE49-F238E27FC236}">
                <a16:creationId xmlns="" xmlns:a16="http://schemas.microsoft.com/office/drawing/2014/main" id="{E416F3D8-80D0-8142-ABFD-4F64C6D1A8C0}"/>
              </a:ext>
            </a:extLst>
          </p:cNvPr>
          <p:cNvSpPr txBox="1">
            <a:spLocks/>
          </p:cNvSpPr>
          <p:nvPr/>
        </p:nvSpPr>
        <p:spPr>
          <a:xfrm>
            <a:off x="4129712" y="4066456"/>
            <a:ext cx="4540329" cy="13955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E63312"/>
                </a:solidFill>
              </a:rPr>
              <a:t>Заказчики</a:t>
            </a:r>
          </a:p>
          <a:p>
            <a:r>
              <a:rPr lang="ru-RU" sz="11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органы федеральной и региональной исполнительной власти, промышленные холдинги, генерирующие компании, электросетевые организации, крупные предприятия различных отраслей экономики, отраслевые ассоциации в энергетике</a:t>
            </a:r>
          </a:p>
          <a:p>
            <a:endParaRPr lang="ru-RU" dirty="0"/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0A966FE1-D5B4-9145-82B5-CF669A825C43}"/>
              </a:ext>
            </a:extLst>
          </p:cNvPr>
          <p:cNvSpPr txBox="1">
            <a:spLocks/>
          </p:cNvSpPr>
          <p:nvPr/>
        </p:nvSpPr>
        <p:spPr>
          <a:xfrm>
            <a:off x="4234214" y="5523597"/>
            <a:ext cx="4540328" cy="8681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E63312"/>
                </a:solidFill>
              </a:rPr>
              <a:t>Персонал</a:t>
            </a:r>
          </a:p>
          <a:p>
            <a:r>
              <a:rPr lang="ru-RU" sz="11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14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ru-RU" sz="11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человек. Офисы в Москве, Санкт-Петербурге, Новосибирске, Екатеринбурге, Чебоксарах</a:t>
            </a:r>
            <a:endParaRPr lang="ru-RU" sz="1100" dirty="0">
              <a:solidFill>
                <a:srgbClr val="E63312"/>
              </a:solidFill>
            </a:endParaRPr>
          </a:p>
        </p:txBody>
      </p:sp>
      <p:sp>
        <p:nvSpPr>
          <p:cNvPr id="28" name="Текст 9">
            <a:extLst>
              <a:ext uri="{FF2B5EF4-FFF2-40B4-BE49-F238E27FC236}">
                <a16:creationId xmlns="" xmlns:a16="http://schemas.microsoft.com/office/drawing/2014/main" id="{8AF50173-DFD1-5A46-855B-C2F4BAF09137}"/>
              </a:ext>
            </a:extLst>
          </p:cNvPr>
          <p:cNvSpPr txBox="1">
            <a:spLocks/>
          </p:cNvSpPr>
          <p:nvPr/>
        </p:nvSpPr>
        <p:spPr>
          <a:xfrm>
            <a:off x="4203860" y="2375000"/>
            <a:ext cx="1937494" cy="4460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E63312"/>
                </a:solidFill>
              </a:rPr>
              <a:t>Объекты единичной мощностью</a:t>
            </a:r>
          </a:p>
          <a:p>
            <a:r>
              <a:rPr lang="ru-RU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r>
              <a:rPr lang="ru-RU" sz="16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4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1200</a:t>
            </a:r>
            <a:r>
              <a:rPr lang="ru-RU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МВт</a:t>
            </a:r>
            <a:endParaRPr lang="ru-RU" dirty="0">
              <a:solidFill>
                <a:srgbClr val="E63312"/>
              </a:solidFill>
            </a:endParaRPr>
          </a:p>
        </p:txBody>
      </p:sp>
      <p:sp>
        <p:nvSpPr>
          <p:cNvPr id="39" name="Объект 8">
            <a:extLst>
              <a:ext uri="{FF2B5EF4-FFF2-40B4-BE49-F238E27FC236}">
                <a16:creationId xmlns="" xmlns:a16="http://schemas.microsoft.com/office/drawing/2014/main" id="{AC4D77F0-894C-A640-ACFD-308AEBE4C84B}"/>
              </a:ext>
            </a:extLst>
          </p:cNvPr>
          <p:cNvSpPr txBox="1">
            <a:spLocks/>
          </p:cNvSpPr>
          <p:nvPr/>
        </p:nvSpPr>
        <p:spPr>
          <a:xfrm>
            <a:off x="666574" y="972562"/>
            <a:ext cx="3083089" cy="773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ru-RU" sz="1100" dirty="0">
                <a:solidFill>
                  <a:srgbClr val="41445C"/>
                </a:solidFill>
                <a:cs typeface="Times New Roman" panose="02020603050405020304" pitchFamily="18" charset="0"/>
              </a:rPr>
              <a:t>Группа компаний НТЦ ЕЭС - дочерняя структура АО «Системный оператор Единой энергетической системы»</a:t>
            </a:r>
          </a:p>
        </p:txBody>
      </p:sp>
      <p:sp>
        <p:nvSpPr>
          <p:cNvPr id="14" name="Заголовок 7">
            <a:extLst>
              <a:ext uri="{FF2B5EF4-FFF2-40B4-BE49-F238E27FC236}">
                <a16:creationId xmlns="" xmlns:a16="http://schemas.microsoft.com/office/drawing/2014/main" id="{92F342AC-F7B2-5846-BF8A-D0315D406E6E}"/>
              </a:ext>
            </a:extLst>
          </p:cNvPr>
          <p:cNvSpPr txBox="1">
            <a:spLocks/>
          </p:cNvSpPr>
          <p:nvPr/>
        </p:nvSpPr>
        <p:spPr>
          <a:xfrm>
            <a:off x="1155701" y="2815465"/>
            <a:ext cx="2869510" cy="2600791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0" dirty="0">
                <a:solidFill>
                  <a:srgbClr val="41445C"/>
                </a:solidFill>
              </a:rPr>
              <a:t>Проектирование перспективного развития энергосистем</a:t>
            </a:r>
          </a:p>
          <a:p>
            <a:endParaRPr lang="ru-RU" sz="1000" b="0" dirty="0">
              <a:solidFill>
                <a:srgbClr val="41445C"/>
              </a:solidFill>
            </a:endParaRPr>
          </a:p>
          <a:p>
            <a:r>
              <a:rPr lang="ru-RU" sz="1000" b="0" dirty="0">
                <a:solidFill>
                  <a:srgbClr val="41445C"/>
                </a:solidFill>
              </a:rPr>
              <a:t>Испытания и настройка систем противоаварийной автоматики</a:t>
            </a:r>
          </a:p>
          <a:p>
            <a:endParaRPr lang="ru-RU" sz="1000" b="0" dirty="0">
              <a:solidFill>
                <a:srgbClr val="41445C"/>
              </a:solidFill>
            </a:endParaRPr>
          </a:p>
          <a:p>
            <a:r>
              <a:rPr lang="ru-RU" sz="1000" b="0" dirty="0">
                <a:solidFill>
                  <a:srgbClr val="41445C"/>
                </a:solidFill>
              </a:rPr>
              <a:t>Разработка и сопровождение специализированных программных и программно-аппаратных комплексов</a:t>
            </a:r>
          </a:p>
          <a:p>
            <a:endParaRPr lang="ru-RU" sz="1000" b="0" dirty="0">
              <a:solidFill>
                <a:srgbClr val="41445C"/>
              </a:solidFill>
            </a:endParaRPr>
          </a:p>
          <a:p>
            <a:r>
              <a:rPr lang="ru-RU" sz="1000" b="0" dirty="0">
                <a:solidFill>
                  <a:srgbClr val="41445C"/>
                </a:solidFill>
              </a:rPr>
              <a:t>ТЭО и комплексное сопровождение присоединения к электрическим сетям, в </a:t>
            </a:r>
            <a:r>
              <a:rPr lang="ru-RU" sz="1000" b="0" dirty="0" err="1">
                <a:solidFill>
                  <a:srgbClr val="41445C"/>
                </a:solidFill>
              </a:rPr>
              <a:t>т.ч</a:t>
            </a:r>
            <a:r>
              <a:rPr lang="ru-RU" sz="1000" b="0" dirty="0">
                <a:solidFill>
                  <a:srgbClr val="41445C"/>
                </a:solidFill>
              </a:rPr>
              <a:t>. генерации на базе ВИЭ</a:t>
            </a:r>
          </a:p>
          <a:p>
            <a:endParaRPr lang="ru-RU" sz="1000" b="0" dirty="0">
              <a:solidFill>
                <a:srgbClr val="41445C"/>
              </a:solidFill>
            </a:endParaRPr>
          </a:p>
          <a:p>
            <a:r>
              <a:rPr lang="ru-RU" sz="1000" b="0" dirty="0">
                <a:solidFill>
                  <a:srgbClr val="41445C"/>
                </a:solidFill>
              </a:rPr>
              <a:t>Развитие технологий оперативно- диспетчерского управления</a:t>
            </a:r>
          </a:p>
          <a:p>
            <a:endParaRPr lang="ru-RU" sz="1000" b="0" dirty="0">
              <a:solidFill>
                <a:srgbClr val="41445C"/>
              </a:solidFill>
            </a:endParaRPr>
          </a:p>
          <a:p>
            <a:r>
              <a:rPr lang="ru-RU" sz="1000" b="0" dirty="0">
                <a:solidFill>
                  <a:srgbClr val="41445C"/>
                </a:solidFill>
              </a:rPr>
              <a:t>Оптимизация условий энергоснабжения промышленных потребителей</a:t>
            </a:r>
          </a:p>
          <a:p>
            <a:endParaRPr lang="ru-RU" sz="1000" b="0" dirty="0">
              <a:solidFill>
                <a:srgbClr val="41445C"/>
              </a:solidFill>
            </a:endParaRPr>
          </a:p>
          <a:p>
            <a:r>
              <a:rPr lang="ru-RU" sz="1000" b="0" dirty="0">
                <a:solidFill>
                  <a:srgbClr val="41445C"/>
                </a:solidFill>
              </a:rPr>
              <a:t>Разработка нормативной правовой и технической документации</a:t>
            </a:r>
          </a:p>
          <a:p>
            <a:endParaRPr lang="ru-RU" sz="1000" b="0" dirty="0">
              <a:solidFill>
                <a:srgbClr val="41445C"/>
              </a:solidFill>
            </a:endParaRPr>
          </a:p>
          <a:p>
            <a:r>
              <a:rPr lang="ru-RU" sz="1000" b="0" dirty="0">
                <a:solidFill>
                  <a:srgbClr val="41445C"/>
                </a:solidFill>
              </a:rPr>
              <a:t>Научно-исследовательская деятельность в электроэнергетике</a:t>
            </a:r>
          </a:p>
        </p:txBody>
      </p:sp>
      <p:sp>
        <p:nvSpPr>
          <p:cNvPr id="19" name="Текст 9">
            <a:extLst>
              <a:ext uri="{FF2B5EF4-FFF2-40B4-BE49-F238E27FC236}">
                <a16:creationId xmlns="" xmlns:a16="http://schemas.microsoft.com/office/drawing/2014/main" id="{4CABFBAB-C30F-5140-B9A1-7DB540045309}"/>
              </a:ext>
            </a:extLst>
          </p:cNvPr>
          <p:cNvSpPr txBox="1">
            <a:spLocks/>
          </p:cNvSpPr>
          <p:nvPr/>
        </p:nvSpPr>
        <p:spPr>
          <a:xfrm>
            <a:off x="4206558" y="3381779"/>
            <a:ext cx="4622003" cy="4460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E63312"/>
                </a:solidFill>
              </a:rPr>
              <a:t>Иностранные государства </a:t>
            </a:r>
          </a:p>
          <a:p>
            <a:pPr>
              <a:spcBef>
                <a:spcPts val="600"/>
              </a:spcBef>
            </a:pPr>
            <a:r>
              <a:rPr lang="ru-RU" sz="11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Азербайджан, Беларусь, Казахстан, Латвия и другие</a:t>
            </a:r>
            <a:endParaRPr lang="en-US" sz="1100" dirty="0">
              <a:solidFill>
                <a:srgbClr val="41455C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10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000" dirty="0">
              <a:solidFill>
                <a:srgbClr val="E63312"/>
              </a:solidFill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F34288AE-1FE6-3548-A25C-541F275BE1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8" y="5139460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24F6F8A1-07ED-544E-A69D-54C1821B32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8" y="2812145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E4A9A57A-439A-704A-8395-4CD8CCD890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8" y="3234079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E2081054-7266-A04C-8189-FB2C731E9F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64" y="4231396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900B2B10-3B49-A444-B37C-3DDFB4CCD8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8" y="4730692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51C9208E-8B04-D645-B26A-BB88FF30BF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8" y="5550444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  <p:sp>
        <p:nvSpPr>
          <p:cNvPr id="37" name="Объект 8">
            <a:extLst>
              <a:ext uri="{FF2B5EF4-FFF2-40B4-BE49-F238E27FC236}">
                <a16:creationId xmlns="" xmlns:a16="http://schemas.microsoft.com/office/drawing/2014/main" id="{C511CBA1-50CA-CB4A-9218-EBD63F0BA391}"/>
              </a:ext>
            </a:extLst>
          </p:cNvPr>
          <p:cNvSpPr txBox="1">
            <a:spLocks/>
          </p:cNvSpPr>
          <p:nvPr/>
        </p:nvSpPr>
        <p:spPr>
          <a:xfrm>
            <a:off x="4234214" y="1265365"/>
            <a:ext cx="600247" cy="4632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ru-RU" dirty="0">
                <a:solidFill>
                  <a:srgbClr val="E12E1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endParaRPr lang="ru-RU" dirty="0">
              <a:solidFill>
                <a:srgbClr val="E12E10"/>
              </a:solidFill>
            </a:endParaRPr>
          </a:p>
        </p:txBody>
      </p:sp>
      <p:sp>
        <p:nvSpPr>
          <p:cNvPr id="40" name="Текст 9">
            <a:extLst>
              <a:ext uri="{FF2B5EF4-FFF2-40B4-BE49-F238E27FC236}">
                <a16:creationId xmlns="" xmlns:a16="http://schemas.microsoft.com/office/drawing/2014/main" id="{BC8EAC41-4C96-7E4F-93C4-9AB9E13B9DB9}"/>
              </a:ext>
            </a:extLst>
          </p:cNvPr>
          <p:cNvSpPr txBox="1">
            <a:spLocks/>
          </p:cNvSpPr>
          <p:nvPr/>
        </p:nvSpPr>
        <p:spPr>
          <a:xfrm>
            <a:off x="5856309" y="2375000"/>
            <a:ext cx="1322499" cy="4460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E12E10"/>
                </a:solidFill>
              </a:rPr>
              <a:t>Патенты на изобретения</a:t>
            </a:r>
            <a:r>
              <a:rPr lang="ru-RU" dirty="0">
                <a:solidFill>
                  <a:srgbClr val="E63312"/>
                </a:solidFill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ru-RU" sz="14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dirty="0">
              <a:solidFill>
                <a:srgbClr val="E63312"/>
              </a:solidFill>
            </a:endParaRPr>
          </a:p>
        </p:txBody>
      </p:sp>
      <p:sp>
        <p:nvSpPr>
          <p:cNvPr id="41" name="Текст 9">
            <a:extLst>
              <a:ext uri="{FF2B5EF4-FFF2-40B4-BE49-F238E27FC236}">
                <a16:creationId xmlns="" xmlns:a16="http://schemas.microsoft.com/office/drawing/2014/main" id="{8BB59A78-2B43-9649-8CFA-0BF823AC3853}"/>
              </a:ext>
            </a:extLst>
          </p:cNvPr>
          <p:cNvSpPr txBox="1">
            <a:spLocks/>
          </p:cNvSpPr>
          <p:nvPr/>
        </p:nvSpPr>
        <p:spPr>
          <a:xfrm>
            <a:off x="7101502" y="2358025"/>
            <a:ext cx="1727058" cy="4460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E12E10"/>
                </a:solidFill>
              </a:rPr>
              <a:t>Программные комплексы </a:t>
            </a:r>
          </a:p>
          <a:p>
            <a:pPr algn="ctr">
              <a:spcBef>
                <a:spcPts val="600"/>
              </a:spcBef>
            </a:pPr>
            <a:r>
              <a:rPr lang="ru-RU" sz="14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dirty="0">
              <a:solidFill>
                <a:srgbClr val="E63312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235D40C9-9AA2-4B40-B617-3FEE161385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8" y="3689569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0DC6FC0-49B4-4F42-81E9-109C7A1968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8" y="5973037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</p:spTree>
    <p:extLst>
      <p:ext uri="{BB962C8B-B14F-4D97-AF65-F5344CB8AC3E}">
        <p14:creationId xmlns:p14="http://schemas.microsoft.com/office/powerpoint/2010/main" val="1034173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5667" y="979509"/>
            <a:ext cx="7901595" cy="923702"/>
          </a:xfrm>
        </p:spPr>
        <p:txBody>
          <a:bodyPr/>
          <a:lstStyle/>
          <a:p>
            <a:r>
              <a:rPr lang="ru-RU" sz="1200" dirty="0">
                <a:solidFill>
                  <a:srgbClr val="41445C"/>
                </a:solidFill>
              </a:rPr>
              <a:t>В Группу НТЦ ЕЭС </a:t>
            </a:r>
            <a:r>
              <a:rPr lang="ru-RU" sz="1200" b="0" dirty="0">
                <a:solidFill>
                  <a:srgbClr val="41445C"/>
                </a:solidFill>
              </a:rPr>
              <a:t>входит несколько специализированных по видам работ и услуг компаний, что позволяет нам как выполнять отдельные блоки работ, так и предлагать комплексные решения под ключ на базе совокупных компетенций Группы. </a:t>
            </a:r>
            <a:br>
              <a:rPr lang="ru-RU" sz="1200" b="0" dirty="0">
                <a:solidFill>
                  <a:srgbClr val="41445C"/>
                </a:solidFill>
              </a:rPr>
            </a:br>
            <a:r>
              <a:rPr lang="ru-RU" sz="1200" b="0" dirty="0">
                <a:solidFill>
                  <a:srgbClr val="41445C"/>
                </a:solidFill>
              </a:rPr>
              <a:t>Общее руководство Группой осуществляет </a:t>
            </a:r>
            <a:r>
              <a:rPr lang="ru-RU" sz="1200" dirty="0">
                <a:solidFill>
                  <a:srgbClr val="41445C"/>
                </a:solidFill>
              </a:rPr>
              <a:t>АО «НТЦ ЕЭС Группа компаний».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36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Казань, 2021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8"/>
          </p:nvPr>
        </p:nvSpPr>
        <p:spPr>
          <a:xfrm>
            <a:off x="1350311" y="2408590"/>
            <a:ext cx="1906456" cy="68073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</a:pPr>
            <a:r>
              <a:rPr lang="ru-RU" sz="1400" dirty="0"/>
              <a:t>АО «НТЦ ЕЭС Развитие энергосистем»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3034748" y="276224"/>
            <a:ext cx="5542515" cy="463285"/>
          </a:xfrm>
        </p:spPr>
        <p:txBody>
          <a:bodyPr>
            <a:noAutofit/>
          </a:bodyPr>
          <a:lstStyle/>
          <a:p>
            <a:pPr lvl="0"/>
            <a:r>
              <a:rPr lang="ru-RU" sz="1400" dirty="0"/>
              <a:t>Акционерное общество «Научно-технический центр Единой энергетической системы Группа компаний» </a:t>
            </a:r>
          </a:p>
        </p:txBody>
      </p:sp>
      <p:sp>
        <p:nvSpPr>
          <p:cNvPr id="20" name="Объект 8">
            <a:extLst>
              <a:ext uri="{FF2B5EF4-FFF2-40B4-BE49-F238E27FC236}">
                <a16:creationId xmlns:a16="http://schemas.microsoft.com/office/drawing/2014/main" xmlns="" id="{37163812-B772-BF40-96D7-23FB73485509}"/>
              </a:ext>
            </a:extLst>
          </p:cNvPr>
          <p:cNvSpPr txBox="1">
            <a:spLocks/>
          </p:cNvSpPr>
          <p:nvPr/>
        </p:nvSpPr>
        <p:spPr>
          <a:xfrm>
            <a:off x="6605730" y="3103252"/>
            <a:ext cx="2234895" cy="9956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2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реализация, развитие и оптимизация проектов розничной генерации</a:t>
            </a:r>
          </a:p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оптимизация условий приобретения электрической энергии для потребителей электроэнергии</a:t>
            </a:r>
          </a:p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юридический консалтинг в электроэнергетике</a:t>
            </a:r>
          </a:p>
          <a:p>
            <a:pPr>
              <a:lnSpc>
                <a:spcPts val="1200"/>
              </a:lnSpc>
            </a:pPr>
            <a:r>
              <a:rPr lang="ru-RU" sz="1000">
                <a:solidFill>
                  <a:srgbClr val="41445C"/>
                </a:solidFill>
              </a:rPr>
              <a:t>комплексное сопровождение процесса подключения к электрическим сетям</a:t>
            </a:r>
          </a:p>
          <a:p>
            <a:pPr marL="0" indent="0">
              <a:lnSpc>
                <a:spcPts val="1200"/>
              </a:lnSpc>
              <a:buFontTx/>
              <a:buNone/>
            </a:pPr>
            <a:endParaRPr lang="ru-RU" sz="1000" dirty="0">
              <a:solidFill>
                <a:srgbClr val="41445C"/>
              </a:solidFill>
            </a:endParaRPr>
          </a:p>
        </p:txBody>
      </p:sp>
      <p:sp>
        <p:nvSpPr>
          <p:cNvPr id="21" name="Объект 13">
            <a:extLst>
              <a:ext uri="{FF2B5EF4-FFF2-40B4-BE49-F238E27FC236}">
                <a16:creationId xmlns:a16="http://schemas.microsoft.com/office/drawing/2014/main" xmlns="" id="{F068A7DE-EE99-DF40-A92C-E6D67F87AC10}"/>
              </a:ext>
            </a:extLst>
          </p:cNvPr>
          <p:cNvSpPr txBox="1">
            <a:spLocks/>
          </p:cNvSpPr>
          <p:nvPr/>
        </p:nvSpPr>
        <p:spPr>
          <a:xfrm>
            <a:off x="6628849" y="2370101"/>
            <a:ext cx="2211776" cy="6807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</a:pPr>
            <a:r>
              <a:rPr lang="ru-RU" sz="1400" dirty="0">
                <a:solidFill>
                  <a:srgbClr val="E63312"/>
                </a:solidFill>
              </a:rPr>
              <a:t>АО «НТЦ ЕЭС Управление энергоснабжением»</a:t>
            </a:r>
          </a:p>
        </p:txBody>
      </p:sp>
      <p:sp>
        <p:nvSpPr>
          <p:cNvPr id="24" name="Объект 8">
            <a:extLst>
              <a:ext uri="{FF2B5EF4-FFF2-40B4-BE49-F238E27FC236}">
                <a16:creationId xmlns:a16="http://schemas.microsoft.com/office/drawing/2014/main" xmlns="" id="{1F1EF011-7430-0447-806F-132B39C33FC1}"/>
              </a:ext>
            </a:extLst>
          </p:cNvPr>
          <p:cNvSpPr txBox="1">
            <a:spLocks/>
          </p:cNvSpPr>
          <p:nvPr/>
        </p:nvSpPr>
        <p:spPr>
          <a:xfrm>
            <a:off x="3989580" y="3125092"/>
            <a:ext cx="2234895" cy="13172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2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00"/>
              </a:lnSpc>
              <a:buClr>
                <a:srgbClr val="E12E10"/>
              </a:buClr>
              <a:buFont typeface="Wingdings" pitchFamily="2" charset="2"/>
              <a:buChar char="§"/>
            </a:pPr>
            <a:endParaRPr lang="ru-RU" sz="1000" dirty="0">
              <a:solidFill>
                <a:srgbClr val="41445C"/>
              </a:solidFill>
            </a:endParaRPr>
          </a:p>
        </p:txBody>
      </p:sp>
      <p:sp>
        <p:nvSpPr>
          <p:cNvPr id="25" name="Объект 13">
            <a:extLst>
              <a:ext uri="{FF2B5EF4-FFF2-40B4-BE49-F238E27FC236}">
                <a16:creationId xmlns:a16="http://schemas.microsoft.com/office/drawing/2014/main" xmlns="" id="{66CD0BCA-A758-2C48-B221-15EF641B6A96}"/>
              </a:ext>
            </a:extLst>
          </p:cNvPr>
          <p:cNvSpPr txBox="1">
            <a:spLocks/>
          </p:cNvSpPr>
          <p:nvPr/>
        </p:nvSpPr>
        <p:spPr>
          <a:xfrm>
            <a:off x="3989580" y="2409099"/>
            <a:ext cx="2295424" cy="6807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</a:pPr>
            <a:r>
              <a:rPr lang="ru-RU" sz="1400" dirty="0">
                <a:solidFill>
                  <a:srgbClr val="E63312"/>
                </a:solidFill>
              </a:rPr>
              <a:t>АО «НТЦ ЕЭС Противоаварийное управление»</a:t>
            </a:r>
          </a:p>
        </p:txBody>
      </p:sp>
      <p:sp>
        <p:nvSpPr>
          <p:cNvPr id="30" name="Объект 13">
            <a:extLst>
              <a:ext uri="{FF2B5EF4-FFF2-40B4-BE49-F238E27FC236}">
                <a16:creationId xmlns:a16="http://schemas.microsoft.com/office/drawing/2014/main" xmlns="" id="{69B988CF-C4AE-E24C-82E4-03C7C6153B78}"/>
              </a:ext>
            </a:extLst>
          </p:cNvPr>
          <p:cNvSpPr txBox="1">
            <a:spLocks/>
          </p:cNvSpPr>
          <p:nvPr/>
        </p:nvSpPr>
        <p:spPr>
          <a:xfrm>
            <a:off x="675667" y="1821069"/>
            <a:ext cx="2672189" cy="339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"/>
              </a:lnSpc>
            </a:pPr>
            <a:r>
              <a:rPr lang="ru-RU" sz="1100" dirty="0">
                <a:solidFill>
                  <a:srgbClr val="E12E10"/>
                </a:solidFill>
              </a:rPr>
              <a:t>Генеральный директор: </a:t>
            </a:r>
          </a:p>
          <a:p>
            <a:pPr>
              <a:lnSpc>
                <a:spcPts val="340"/>
              </a:lnSpc>
            </a:pPr>
            <a:r>
              <a:rPr lang="ru-RU" sz="1100" dirty="0">
                <a:solidFill>
                  <a:srgbClr val="E12E10"/>
                </a:solidFill>
              </a:rPr>
              <a:t>Быкова Ольга Владимировна</a:t>
            </a:r>
          </a:p>
        </p:txBody>
      </p:sp>
      <p:sp>
        <p:nvSpPr>
          <p:cNvPr id="33" name="Объект 13">
            <a:extLst>
              <a:ext uri="{FF2B5EF4-FFF2-40B4-BE49-F238E27FC236}">
                <a16:creationId xmlns:a16="http://schemas.microsoft.com/office/drawing/2014/main" xmlns="" id="{D326EC0A-D19B-204C-985C-96E0BD841101}"/>
              </a:ext>
            </a:extLst>
          </p:cNvPr>
          <p:cNvSpPr txBox="1">
            <a:spLocks/>
          </p:cNvSpPr>
          <p:nvPr/>
        </p:nvSpPr>
        <p:spPr>
          <a:xfrm>
            <a:off x="3994454" y="6073989"/>
            <a:ext cx="2672189" cy="339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 defTabSz="914400">
              <a:lnSpc>
                <a:spcPts val="340"/>
              </a:lnSpc>
              <a:spcBef>
                <a:spcPts val="1000"/>
              </a:spcBef>
              <a:buSzPct val="60000"/>
              <a:buFontTx/>
              <a:buNone/>
              <a:defRPr sz="1100" baseline="0">
                <a:solidFill>
                  <a:srgbClr val="E12E10"/>
                </a:solidFill>
                <a:latin typeface="+mj-lt"/>
                <a:ea typeface="+mj-ea"/>
                <a:cs typeface="+mj-cs"/>
              </a:defRPr>
            </a:lvl1pPr>
            <a:lvl2pPr marL="6858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2pPr>
            <a:lvl3pPr marL="11430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3pPr>
            <a:lvl4pPr marL="16002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4pPr>
            <a:lvl5pPr marL="20574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Генеральный директор: </a:t>
            </a:r>
          </a:p>
          <a:p>
            <a:r>
              <a:rPr lang="ru-RU" dirty="0"/>
              <a:t>Крицкий Виктор Анатольевич</a:t>
            </a:r>
          </a:p>
        </p:txBody>
      </p:sp>
      <p:sp>
        <p:nvSpPr>
          <p:cNvPr id="34" name="Объект 13">
            <a:extLst>
              <a:ext uri="{FF2B5EF4-FFF2-40B4-BE49-F238E27FC236}">
                <a16:creationId xmlns:a16="http://schemas.microsoft.com/office/drawing/2014/main" xmlns="" id="{6961343E-AA70-964F-9E66-538D416CA48A}"/>
              </a:ext>
            </a:extLst>
          </p:cNvPr>
          <p:cNvSpPr txBox="1">
            <a:spLocks/>
          </p:cNvSpPr>
          <p:nvPr/>
        </p:nvSpPr>
        <p:spPr>
          <a:xfrm>
            <a:off x="6628849" y="6059146"/>
            <a:ext cx="2672189" cy="339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"/>
              </a:lnSpc>
            </a:pPr>
            <a:r>
              <a:rPr lang="ru-RU" sz="1100" dirty="0">
                <a:solidFill>
                  <a:srgbClr val="E12E10"/>
                </a:solidFill>
              </a:rPr>
              <a:t>Генеральный директор: </a:t>
            </a:r>
          </a:p>
          <a:p>
            <a:pPr>
              <a:lnSpc>
                <a:spcPts val="340"/>
              </a:lnSpc>
            </a:pPr>
            <a:r>
              <a:rPr lang="ru-RU" sz="1100" dirty="0">
                <a:solidFill>
                  <a:srgbClr val="E12E10"/>
                </a:solidFill>
              </a:rPr>
              <a:t>Дацко Ксения Андреевна</a:t>
            </a:r>
          </a:p>
        </p:txBody>
      </p:sp>
      <p:sp>
        <p:nvSpPr>
          <p:cNvPr id="35" name="Объект 13">
            <a:extLst>
              <a:ext uri="{FF2B5EF4-FFF2-40B4-BE49-F238E27FC236}">
                <a16:creationId xmlns:a16="http://schemas.microsoft.com/office/drawing/2014/main" xmlns="" id="{69C18569-3354-7B40-9A45-2FB71BA2D361}"/>
              </a:ext>
            </a:extLst>
          </p:cNvPr>
          <p:cNvSpPr txBox="1">
            <a:spLocks/>
          </p:cNvSpPr>
          <p:nvPr/>
        </p:nvSpPr>
        <p:spPr>
          <a:xfrm>
            <a:off x="6363753" y="6509421"/>
            <a:ext cx="2876346" cy="2963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</a:pPr>
            <a:r>
              <a:rPr lang="ru-RU" sz="1200" dirty="0">
                <a:solidFill>
                  <a:srgbClr val="41445C"/>
                </a:solidFill>
              </a:rPr>
              <a:t>Подробнее </a:t>
            </a:r>
            <a:r>
              <a:rPr lang="ru-RU" sz="1200" dirty="0">
                <a:solidFill>
                  <a:srgbClr val="E63312"/>
                </a:solidFill>
                <a:latin typeface="Times New Roman"/>
                <a:ea typeface="Times New Roman"/>
              </a:rPr>
              <a:t>ntc@ntcees.ru</a:t>
            </a:r>
            <a:endParaRPr lang="ru-RU" sz="1200" dirty="0">
              <a:solidFill>
                <a:srgbClr val="41445C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E8A12EF-D0CF-FF45-BE7F-A2CA90D454B6}"/>
              </a:ext>
            </a:extLst>
          </p:cNvPr>
          <p:cNvSpPr/>
          <p:nvPr/>
        </p:nvSpPr>
        <p:spPr>
          <a:xfrm>
            <a:off x="3058783" y="2016738"/>
            <a:ext cx="32816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1400" b="1" dirty="0">
                <a:solidFill>
                  <a:srgbClr val="41445C"/>
                </a:solidFill>
              </a:rPr>
              <a:t>компании по видам компетенций</a:t>
            </a:r>
          </a:p>
        </p:txBody>
      </p:sp>
      <p:sp>
        <p:nvSpPr>
          <p:cNvPr id="18" name="Объект 8">
            <a:extLst>
              <a:ext uri="{FF2B5EF4-FFF2-40B4-BE49-F238E27FC236}">
                <a16:creationId xmlns:a16="http://schemas.microsoft.com/office/drawing/2014/main" xmlns="" id="{0DF3FC22-2982-7645-9890-3CAA35DD9860}"/>
              </a:ext>
            </a:extLst>
          </p:cNvPr>
          <p:cNvSpPr txBox="1">
            <a:spLocks/>
          </p:cNvSpPr>
          <p:nvPr/>
        </p:nvSpPr>
        <p:spPr>
          <a:xfrm>
            <a:off x="4022500" y="3157763"/>
            <a:ext cx="2234895" cy="9956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2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сертификационные испытания и настройка устройств противоаварийной автоматики </a:t>
            </a:r>
          </a:p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разработка и сопровождение специализированного программного обеспечения</a:t>
            </a:r>
          </a:p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разработка инструментов для оперативно-диспетчерского управления энергосистемами </a:t>
            </a:r>
          </a:p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анализ устойчивости, надежности и живучести энергосистем </a:t>
            </a:r>
          </a:p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научно-исследовательская деятельность </a:t>
            </a:r>
          </a:p>
        </p:txBody>
      </p:sp>
      <p:sp>
        <p:nvSpPr>
          <p:cNvPr id="19" name="Объект 8">
            <a:extLst>
              <a:ext uri="{FF2B5EF4-FFF2-40B4-BE49-F238E27FC236}">
                <a16:creationId xmlns:a16="http://schemas.microsoft.com/office/drawing/2014/main" xmlns="" id="{4A4F7E10-4F25-7A4E-B214-F268E0F232A3}"/>
              </a:ext>
            </a:extLst>
          </p:cNvPr>
          <p:cNvSpPr txBox="1">
            <a:spLocks/>
          </p:cNvSpPr>
          <p:nvPr/>
        </p:nvSpPr>
        <p:spPr>
          <a:xfrm>
            <a:off x="1350311" y="3169058"/>
            <a:ext cx="2234895" cy="9956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2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rgbClr val="41445C"/>
                </a:solidFill>
              </a:rPr>
              <a:t>разработка программ развития энергосистем</a:t>
            </a:r>
          </a:p>
          <a:p>
            <a:r>
              <a:rPr lang="ru-RU" sz="1000" dirty="0">
                <a:solidFill>
                  <a:srgbClr val="41445C"/>
                </a:solidFill>
              </a:rPr>
              <a:t>разработка схем выдачи мощности, схем внешнего энергоснабжения</a:t>
            </a:r>
          </a:p>
          <a:p>
            <a:r>
              <a:rPr lang="ru-RU" sz="1000" dirty="0">
                <a:solidFill>
                  <a:srgbClr val="41445C"/>
                </a:solidFill>
              </a:rPr>
              <a:t>технико-экономическое обоснование замещающих мероприятий при выводе из эксплуатации генерирующего оборудования</a:t>
            </a:r>
          </a:p>
          <a:p>
            <a:pPr marL="0" indent="0">
              <a:buFontTx/>
              <a:buNone/>
            </a:pPr>
            <a:endParaRPr lang="ru-RU" sz="1000" dirty="0">
              <a:solidFill>
                <a:srgbClr val="41445C"/>
              </a:solidFill>
            </a:endParaRPr>
          </a:p>
        </p:txBody>
      </p:sp>
      <p:sp>
        <p:nvSpPr>
          <p:cNvPr id="22" name="Объект 13">
            <a:extLst>
              <a:ext uri="{FF2B5EF4-FFF2-40B4-BE49-F238E27FC236}">
                <a16:creationId xmlns:a16="http://schemas.microsoft.com/office/drawing/2014/main" xmlns="" id="{FFC39E11-5BD5-C64E-8A58-7C1F4D72DF8F}"/>
              </a:ext>
            </a:extLst>
          </p:cNvPr>
          <p:cNvSpPr txBox="1">
            <a:spLocks/>
          </p:cNvSpPr>
          <p:nvPr/>
        </p:nvSpPr>
        <p:spPr>
          <a:xfrm>
            <a:off x="1317391" y="5910364"/>
            <a:ext cx="2672189" cy="339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 defTabSz="914400">
              <a:lnSpc>
                <a:spcPts val="340"/>
              </a:lnSpc>
              <a:spcBef>
                <a:spcPts val="1000"/>
              </a:spcBef>
              <a:buSzPct val="60000"/>
              <a:buFontTx/>
              <a:buNone/>
              <a:defRPr sz="1100" baseline="0">
                <a:solidFill>
                  <a:srgbClr val="E12E10"/>
                </a:solidFill>
                <a:latin typeface="+mj-lt"/>
                <a:ea typeface="+mj-ea"/>
                <a:cs typeface="+mj-cs"/>
              </a:defRPr>
            </a:lvl1pPr>
            <a:lvl2pPr marL="6858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2pPr>
            <a:lvl3pPr marL="11430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3pPr>
            <a:lvl4pPr marL="16002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4pPr>
            <a:lvl5pPr marL="20574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Единоличный </a:t>
            </a:r>
          </a:p>
          <a:p>
            <a:r>
              <a:rPr lang="ru-RU" dirty="0"/>
              <a:t>исполнительный орган: </a:t>
            </a:r>
          </a:p>
          <a:p>
            <a:r>
              <a:rPr lang="ru-RU" dirty="0"/>
              <a:t>АО "НТЦ ЕЭС Группа компаний"</a:t>
            </a:r>
          </a:p>
        </p:txBody>
      </p:sp>
    </p:spTree>
    <p:extLst>
      <p:ext uri="{BB962C8B-B14F-4D97-AF65-F5344CB8AC3E}">
        <p14:creationId xmlns:p14="http://schemas.microsoft.com/office/powerpoint/2010/main" val="521653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6"/>
            <a:ext cx="7900995" cy="624121"/>
          </a:xfrm>
        </p:spPr>
        <p:txBody>
          <a:bodyPr/>
          <a:lstStyle/>
          <a:p>
            <a:r>
              <a:rPr lang="ru-RU" sz="2000" dirty="0">
                <a:cs typeface="Arial" panose="020B0604020202020204" pitchFamily="34" charset="0"/>
              </a:rPr>
              <a:t>Отличия и преимущества ПВК «АРУ РЗА» в сравнении с </a:t>
            </a:r>
            <a:r>
              <a:rPr lang="ru-RU" sz="2000" dirty="0"/>
              <a:t>другими ПВК по расчёту ТКЗ и </a:t>
            </a:r>
            <a:r>
              <a:rPr lang="ru-RU" sz="2000" dirty="0" err="1"/>
              <a:t>уставок</a:t>
            </a:r>
            <a:r>
              <a:rPr lang="ru-RU" sz="2000" dirty="0"/>
              <a:t> РЗ</a:t>
            </a:r>
            <a:r>
              <a:rPr lang="ru-RU" sz="20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Казань, 2021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400" dirty="0" smtClean="0"/>
              <a:t>Полностью </a:t>
            </a:r>
            <a:r>
              <a:rPr lang="ru-RU" sz="1400" b="1" dirty="0"/>
              <a:t>самостоятельная отечественная программная разработка </a:t>
            </a:r>
            <a:r>
              <a:rPr lang="ru-RU" sz="1400" dirty="0"/>
              <a:t>(все модули программы, включая расчётное ядро) – позволяет гарантировать многолетний жизненный цикл комплекса и своевременную поддержку;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Наличие в программе </a:t>
            </a:r>
            <a:r>
              <a:rPr lang="ru-RU" sz="1400" b="1" dirty="0"/>
              <a:t>дополнительных модулей</a:t>
            </a:r>
            <a:r>
              <a:rPr lang="ru-RU" sz="1400" dirty="0"/>
              <a:t>, с интеграцией к функционалу основной программы, для удовлетворения всех основных потребностей пользователя ПВК, и позволяет отказаться от использования дополнительных программ, а также снижает вероятность возникновения ошибок при переносе данных: </a:t>
            </a:r>
          </a:p>
          <a:p>
            <a:pPr lvl="1">
              <a:lnSpc>
                <a:spcPct val="100000"/>
              </a:lnSpc>
            </a:pPr>
            <a:r>
              <a:rPr lang="ru-RU" sz="1400" dirty="0"/>
              <a:t>база паспортных параметров электрооборудования</a:t>
            </a:r>
          </a:p>
          <a:p>
            <a:pPr lvl="1">
              <a:lnSpc>
                <a:spcPct val="100000"/>
              </a:lnSpc>
            </a:pPr>
            <a:r>
              <a:rPr lang="ru-RU" sz="1400" dirty="0"/>
              <a:t>модуль расчёта параметров схем замещения </a:t>
            </a:r>
            <a:r>
              <a:rPr lang="ru-RU" sz="1400" b="1" dirty="0"/>
              <a:t>ВЛ/КЛ</a:t>
            </a:r>
          </a:p>
          <a:p>
            <a:pPr lvl="1">
              <a:lnSpc>
                <a:spcPct val="100000"/>
              </a:lnSpc>
            </a:pPr>
            <a:r>
              <a:rPr lang="ru-RU" sz="1400" dirty="0"/>
              <a:t>модуль расчёта параметров схем замещения  </a:t>
            </a:r>
            <a:r>
              <a:rPr lang="ru-RU" sz="1400" b="1" dirty="0"/>
              <a:t>Т/АТ/Р</a:t>
            </a:r>
          </a:p>
          <a:p>
            <a:pPr lvl="1">
              <a:lnSpc>
                <a:spcPct val="100000"/>
              </a:lnSpc>
            </a:pPr>
            <a:r>
              <a:rPr lang="ru-RU" sz="1400" dirty="0"/>
              <a:t>возможность расчёта </a:t>
            </a:r>
            <a:r>
              <a:rPr lang="ru-RU" sz="1400" dirty="0" err="1"/>
              <a:t>уставок</a:t>
            </a:r>
            <a:r>
              <a:rPr lang="ru-RU" sz="1400" dirty="0"/>
              <a:t> основных и резервных устройств РЗ</a:t>
            </a:r>
          </a:p>
          <a:p>
            <a:pPr lvl="1">
              <a:lnSpc>
                <a:spcPct val="100000"/>
              </a:lnSpc>
            </a:pPr>
            <a:r>
              <a:rPr lang="ru-RU" sz="1400" dirty="0"/>
              <a:t>модуль анализа срабатывания устройств РЗ с относительной селективностью</a:t>
            </a:r>
          </a:p>
          <a:p>
            <a:pPr lvl="1">
              <a:lnSpc>
                <a:spcPct val="100000"/>
              </a:lnSpc>
            </a:pPr>
            <a:r>
              <a:rPr lang="ru-RU" sz="1400" dirty="0"/>
              <a:t>модуль формирования бланков </a:t>
            </a:r>
            <a:r>
              <a:rPr lang="ru-RU" sz="1400" dirty="0" err="1"/>
              <a:t>параметрирования</a:t>
            </a:r>
            <a:r>
              <a:rPr lang="ru-RU" sz="1400" dirty="0"/>
              <a:t> МП защит</a:t>
            </a:r>
          </a:p>
          <a:p>
            <a:pPr lvl="1">
              <a:lnSpc>
                <a:spcPct val="100000"/>
              </a:lnSpc>
            </a:pPr>
            <a:r>
              <a:rPr lang="ru-RU" sz="1400" dirty="0"/>
              <a:t>определение места </a:t>
            </a:r>
            <a:r>
              <a:rPr lang="ru-RU" sz="1400" dirty="0" smtClean="0"/>
              <a:t>повреждения по параметрам аварийного режима</a:t>
            </a:r>
          </a:p>
          <a:p>
            <a:pPr lvl="1">
              <a:lnSpc>
                <a:spcPct val="100000"/>
              </a:lnSpc>
            </a:pPr>
            <a:r>
              <a:rPr lang="ru-RU" sz="1400" dirty="0" smtClean="0"/>
              <a:t>определение минимального состава генерирующего оборудования (</a:t>
            </a:r>
            <a:r>
              <a:rPr lang="ru-RU" sz="1400" b="1" dirty="0" smtClean="0"/>
              <a:t>МСГО</a:t>
            </a:r>
            <a:r>
              <a:rPr lang="ru-RU" sz="1400" dirty="0" smtClean="0"/>
              <a:t>)</a:t>
            </a:r>
            <a:endParaRPr lang="ru-RU" sz="1400" dirty="0"/>
          </a:p>
          <a:p>
            <a:pPr lvl="1">
              <a:lnSpc>
                <a:spcPct val="100000"/>
              </a:lnSpc>
            </a:pPr>
            <a:r>
              <a:rPr lang="ru-RU" sz="1400" dirty="0"/>
              <a:t>автоматизированный расчёт </a:t>
            </a:r>
            <a:r>
              <a:rPr lang="ru-RU" sz="1400" dirty="0" err="1"/>
              <a:t>уставок</a:t>
            </a:r>
            <a:r>
              <a:rPr lang="ru-RU" sz="1400" dirty="0"/>
              <a:t> устройств РЗ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Возможность моделирования работы устройств FACTS – позволяет моделировать источники солнечной и </a:t>
            </a:r>
            <a:r>
              <a:rPr lang="ru-RU" sz="1400" dirty="0" err="1"/>
              <a:t>ветро</a:t>
            </a:r>
            <a:r>
              <a:rPr lang="ru-RU" sz="1400" dirty="0"/>
              <a:t>-генерации, работу ВПТ, СТК. 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>
          <a:xfrm>
            <a:off x="2915816" y="276226"/>
            <a:ext cx="5661447" cy="463285"/>
          </a:xfrm>
        </p:spPr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Отличия и преимущества ПВК «АРУ РЗА» в сравнении с </a:t>
            </a:r>
            <a:r>
              <a:rPr lang="ru-RU" dirty="0"/>
              <a:t>другими ПВК по расчёту ТКЗ и </a:t>
            </a:r>
            <a:r>
              <a:rPr lang="ru-RU" dirty="0" err="1"/>
              <a:t>уставок</a:t>
            </a:r>
            <a:r>
              <a:rPr lang="ru-RU" dirty="0"/>
              <a:t> РЗ</a:t>
            </a:r>
            <a:r>
              <a:rPr lang="ru-RU" dirty="0">
                <a:cs typeface="Arial" panose="020B060402020202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28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7"/>
            <a:ext cx="7900995" cy="396058"/>
          </a:xfrm>
        </p:spPr>
        <p:txBody>
          <a:bodyPr/>
          <a:lstStyle/>
          <a:p>
            <a:r>
              <a:rPr lang="ru-RU" sz="2400" dirty="0"/>
              <a:t>РАСЧЁТ ЭЛЕКТРИЧЕСКИХ ВЕЛИЧИН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5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Казань, 2021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400" dirty="0"/>
              <a:t>расчёт электрических параметров объектов сети при любых видах повреждений (КЗ, обрывы, замыкания фаз, сложные повреждения), включая множественные;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расчёт сети неограниченного размера;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коммутации объектов сети (с заземлением и без);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автоматический учёт схем соединений обмоток трансформатора;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расчёт сети с использованием моделей устройств FACTS (ВПТ, СТК, нелинейный элемент, источник тока);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расчёт ударных токов КЗ и накопленного теплового импульса;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функция расчёта производной схемы прямой последовательности при наличии несимметрии на сети</a:t>
            </a:r>
            <a:r>
              <a:rPr lang="ru-RU" sz="1400" dirty="0" smtClean="0"/>
              <a:t>;</a:t>
            </a:r>
          </a:p>
          <a:p>
            <a:pPr>
              <a:lnSpc>
                <a:spcPct val="100000"/>
              </a:lnSpc>
            </a:pPr>
            <a:r>
              <a:rPr lang="ru-RU" sz="1400" dirty="0" smtClean="0"/>
              <a:t>расчёт токов качаний;</a:t>
            </a:r>
            <a:endParaRPr lang="ru-RU" sz="1400" dirty="0"/>
          </a:p>
          <a:p>
            <a:pPr>
              <a:lnSpc>
                <a:spcPct val="100000"/>
              </a:lnSpc>
            </a:pPr>
            <a:r>
              <a:rPr lang="ru-RU" sz="1400" dirty="0"/>
              <a:t>эквивалентирование сети;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учёт нагрузочных напряжений в узлах (в </a:t>
            </a:r>
            <a:r>
              <a:rPr lang="ru-RU" sz="1400" dirty="0" err="1"/>
              <a:t>доаварийном</a:t>
            </a:r>
            <a:r>
              <a:rPr lang="ru-RU" sz="1400" dirty="0"/>
              <a:t> и аварийном режимах</a:t>
            </a:r>
            <a:r>
              <a:rPr lang="ru-RU" sz="1400" dirty="0" smtClean="0"/>
              <a:t>);</a:t>
            </a:r>
            <a:endParaRPr lang="ru-RU" sz="14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>
          <a:xfrm>
            <a:off x="3779232" y="276226"/>
            <a:ext cx="4798032" cy="463285"/>
          </a:xfrm>
        </p:spPr>
        <p:txBody>
          <a:bodyPr/>
          <a:lstStyle/>
          <a:p>
            <a:r>
              <a:rPr lang="ru-RU" dirty="0"/>
              <a:t>Функциональные возможности ПВК «АРУ РЗА»</a:t>
            </a:r>
          </a:p>
        </p:txBody>
      </p:sp>
    </p:spTree>
    <p:extLst>
      <p:ext uri="{BB962C8B-B14F-4D97-AF65-F5344CB8AC3E}">
        <p14:creationId xmlns:p14="http://schemas.microsoft.com/office/powerpoint/2010/main" val="1247530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7"/>
            <a:ext cx="7900995" cy="396058"/>
          </a:xfrm>
        </p:spPr>
        <p:txBody>
          <a:bodyPr/>
          <a:lstStyle/>
          <a:p>
            <a:r>
              <a:rPr lang="ru-RU" sz="2400" dirty="0"/>
              <a:t>РАСЧЁТ УСТАВОК УСТРОЙСТВ РЗА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6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Казань, 2021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400" dirty="0"/>
              <a:t>полный спектр условий для расчёта </a:t>
            </a:r>
            <a:r>
              <a:rPr lang="ru-RU" sz="1400" dirty="0" err="1"/>
              <a:t>уставок</a:t>
            </a:r>
            <a:r>
              <a:rPr lang="ru-RU" sz="1400" dirty="0"/>
              <a:t> ступенчатых защит (токовых и дистанционных);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расчёт </a:t>
            </a:r>
            <a:r>
              <a:rPr lang="ru-RU" sz="1400" dirty="0" err="1"/>
              <a:t>уставок</a:t>
            </a:r>
            <a:r>
              <a:rPr lang="ru-RU" sz="1400" dirty="0"/>
              <a:t> основных защит, с функцией автоматического выбора расчётного режима при вводе электрических величин и генерацией подробной пояснительной записки;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проверка чувствительности ДЗ по </a:t>
            </a:r>
            <a:r>
              <a:rPr lang="ru-RU" sz="1400" dirty="0" err="1"/>
              <a:t>уставке</a:t>
            </a:r>
            <a:r>
              <a:rPr lang="ru-RU" sz="1400" dirty="0"/>
              <a:t>, по току точной работы, устройства блокировки при качаниях;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проверка чувствительности токовых защит по </a:t>
            </a:r>
            <a:r>
              <a:rPr lang="ru-RU" sz="1400" dirty="0" err="1"/>
              <a:t>уставке</a:t>
            </a:r>
            <a:r>
              <a:rPr lang="ru-RU" sz="1400" dirty="0"/>
              <a:t>, реле мощности, реле напряжения;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фонд РЗА для хранения и использования информации о защитах;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анализ срабатывания выбранного набора защит сети путём пошагового расчёта состояния сети, с учётом коммутаций ступеней защит в каждом шаге;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автоматизированный расчёт </a:t>
            </a:r>
            <a:r>
              <a:rPr lang="ru-RU" sz="1400" dirty="0" err="1"/>
              <a:t>уставок</a:t>
            </a:r>
            <a:r>
              <a:rPr lang="ru-RU" sz="1400" dirty="0"/>
              <a:t>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модуль определения минимального состава генерирующего оборудования по условиям функционирования РЗА;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>
          <a:xfrm>
            <a:off x="3779232" y="276226"/>
            <a:ext cx="4798032" cy="463285"/>
          </a:xfrm>
        </p:spPr>
        <p:txBody>
          <a:bodyPr/>
          <a:lstStyle/>
          <a:p>
            <a:r>
              <a:rPr lang="ru-RU" dirty="0"/>
              <a:t>Функциональные возможности ПВК «АРУ РЗА»</a:t>
            </a:r>
          </a:p>
        </p:txBody>
      </p:sp>
    </p:spTree>
    <p:extLst>
      <p:ext uri="{BB962C8B-B14F-4D97-AF65-F5344CB8AC3E}">
        <p14:creationId xmlns:p14="http://schemas.microsoft.com/office/powerpoint/2010/main" val="1231706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7"/>
            <a:ext cx="7900996" cy="396058"/>
          </a:xfrm>
        </p:spPr>
        <p:txBody>
          <a:bodyPr/>
          <a:lstStyle/>
          <a:p>
            <a:r>
              <a:rPr lang="ru-RU" sz="2400" dirty="0">
                <a:cs typeface="Arial" panose="020B0604020202020204" pitchFamily="34" charset="0"/>
              </a:rPr>
              <a:t>Графический интерфейс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7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Казань, 2021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>
          <a:xfrm>
            <a:off x="3779232" y="276226"/>
            <a:ext cx="4798032" cy="463285"/>
          </a:xfrm>
        </p:spPr>
        <p:txBody>
          <a:bodyPr/>
          <a:lstStyle/>
          <a:p>
            <a:r>
              <a:rPr lang="ru-RU" dirty="0"/>
              <a:t>Функциональные возможности ПВК «АРУ РЗА»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13" y="1457850"/>
            <a:ext cx="7930209" cy="28919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90" y="1729713"/>
            <a:ext cx="7901596" cy="7305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9553" y="4579349"/>
            <a:ext cx="298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Графический редактор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5156" y="5333353"/>
            <a:ext cx="2590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Диалоговые окна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9552" y="5753785"/>
            <a:ext cx="2596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Табличный ввод</a:t>
            </a:r>
          </a:p>
        </p:txBody>
      </p:sp>
      <p:sp>
        <p:nvSpPr>
          <p:cNvPr id="18" name="5-конечная звезда 14"/>
          <p:cNvSpPr/>
          <p:nvPr/>
        </p:nvSpPr>
        <p:spPr>
          <a:xfrm>
            <a:off x="4788024" y="2980308"/>
            <a:ext cx="152851" cy="308350"/>
          </a:xfrm>
          <a:custGeom>
            <a:avLst/>
            <a:gdLst>
              <a:gd name="connsiteX0" fmla="*/ 0 w 297549"/>
              <a:gd name="connsiteY0" fmla="*/ 110018 h 288032"/>
              <a:gd name="connsiteX1" fmla="*/ 113654 w 297549"/>
              <a:gd name="connsiteY1" fmla="*/ 110019 h 288032"/>
              <a:gd name="connsiteX2" fmla="*/ 148775 w 297549"/>
              <a:gd name="connsiteY2" fmla="*/ 0 h 288032"/>
              <a:gd name="connsiteX3" fmla="*/ 183895 w 297549"/>
              <a:gd name="connsiteY3" fmla="*/ 110019 h 288032"/>
              <a:gd name="connsiteX4" fmla="*/ 297549 w 297549"/>
              <a:gd name="connsiteY4" fmla="*/ 110018 h 288032"/>
              <a:gd name="connsiteX5" fmla="*/ 205600 w 297549"/>
              <a:gd name="connsiteY5" fmla="*/ 178013 h 288032"/>
              <a:gd name="connsiteX6" fmla="*/ 240722 w 297549"/>
              <a:gd name="connsiteY6" fmla="*/ 288031 h 288032"/>
              <a:gd name="connsiteX7" fmla="*/ 148775 w 297549"/>
              <a:gd name="connsiteY7" fmla="*/ 220035 h 288032"/>
              <a:gd name="connsiteX8" fmla="*/ 56827 w 297549"/>
              <a:gd name="connsiteY8" fmla="*/ 288031 h 288032"/>
              <a:gd name="connsiteX9" fmla="*/ 91949 w 297549"/>
              <a:gd name="connsiteY9" fmla="*/ 178013 h 288032"/>
              <a:gd name="connsiteX10" fmla="*/ 0 w 297549"/>
              <a:gd name="connsiteY10" fmla="*/ 110018 h 288032"/>
              <a:gd name="connsiteX0" fmla="*/ 0 w 297549"/>
              <a:gd name="connsiteY0" fmla="*/ 110018 h 288031"/>
              <a:gd name="connsiteX1" fmla="*/ 113654 w 297549"/>
              <a:gd name="connsiteY1" fmla="*/ 110019 h 288031"/>
              <a:gd name="connsiteX2" fmla="*/ 148775 w 297549"/>
              <a:gd name="connsiteY2" fmla="*/ 0 h 288031"/>
              <a:gd name="connsiteX3" fmla="*/ 183895 w 297549"/>
              <a:gd name="connsiteY3" fmla="*/ 110019 h 288031"/>
              <a:gd name="connsiteX4" fmla="*/ 297549 w 297549"/>
              <a:gd name="connsiteY4" fmla="*/ 110018 h 288031"/>
              <a:gd name="connsiteX5" fmla="*/ 269894 w 297549"/>
              <a:gd name="connsiteY5" fmla="*/ 239926 h 288031"/>
              <a:gd name="connsiteX6" fmla="*/ 240722 w 297549"/>
              <a:gd name="connsiteY6" fmla="*/ 288031 h 288031"/>
              <a:gd name="connsiteX7" fmla="*/ 148775 w 297549"/>
              <a:gd name="connsiteY7" fmla="*/ 220035 h 288031"/>
              <a:gd name="connsiteX8" fmla="*/ 56827 w 297549"/>
              <a:gd name="connsiteY8" fmla="*/ 288031 h 288031"/>
              <a:gd name="connsiteX9" fmla="*/ 91949 w 297549"/>
              <a:gd name="connsiteY9" fmla="*/ 178013 h 288031"/>
              <a:gd name="connsiteX10" fmla="*/ 0 w 297549"/>
              <a:gd name="connsiteY10" fmla="*/ 110018 h 288031"/>
              <a:gd name="connsiteX0" fmla="*/ 0 w 297549"/>
              <a:gd name="connsiteY0" fmla="*/ 110018 h 288031"/>
              <a:gd name="connsiteX1" fmla="*/ 113654 w 297549"/>
              <a:gd name="connsiteY1" fmla="*/ 110019 h 288031"/>
              <a:gd name="connsiteX2" fmla="*/ 148775 w 297549"/>
              <a:gd name="connsiteY2" fmla="*/ 0 h 288031"/>
              <a:gd name="connsiteX3" fmla="*/ 183895 w 297549"/>
              <a:gd name="connsiteY3" fmla="*/ 110019 h 288031"/>
              <a:gd name="connsiteX4" fmla="*/ 297549 w 297549"/>
              <a:gd name="connsiteY4" fmla="*/ 110018 h 288031"/>
              <a:gd name="connsiteX5" fmla="*/ 269894 w 297549"/>
              <a:gd name="connsiteY5" fmla="*/ 239926 h 288031"/>
              <a:gd name="connsiteX6" fmla="*/ 240722 w 297549"/>
              <a:gd name="connsiteY6" fmla="*/ 288031 h 288031"/>
              <a:gd name="connsiteX7" fmla="*/ 56827 w 297549"/>
              <a:gd name="connsiteY7" fmla="*/ 288031 h 288031"/>
              <a:gd name="connsiteX8" fmla="*/ 91949 w 297549"/>
              <a:gd name="connsiteY8" fmla="*/ 178013 h 288031"/>
              <a:gd name="connsiteX9" fmla="*/ 0 w 297549"/>
              <a:gd name="connsiteY9" fmla="*/ 110018 h 288031"/>
              <a:gd name="connsiteX0" fmla="*/ 0 w 297549"/>
              <a:gd name="connsiteY0" fmla="*/ 110018 h 288031"/>
              <a:gd name="connsiteX1" fmla="*/ 113654 w 297549"/>
              <a:gd name="connsiteY1" fmla="*/ 110019 h 288031"/>
              <a:gd name="connsiteX2" fmla="*/ 148775 w 297549"/>
              <a:gd name="connsiteY2" fmla="*/ 0 h 288031"/>
              <a:gd name="connsiteX3" fmla="*/ 183895 w 297549"/>
              <a:gd name="connsiteY3" fmla="*/ 110019 h 288031"/>
              <a:gd name="connsiteX4" fmla="*/ 297549 w 297549"/>
              <a:gd name="connsiteY4" fmla="*/ 110018 h 288031"/>
              <a:gd name="connsiteX5" fmla="*/ 240722 w 297549"/>
              <a:gd name="connsiteY5" fmla="*/ 288031 h 288031"/>
              <a:gd name="connsiteX6" fmla="*/ 56827 w 297549"/>
              <a:gd name="connsiteY6" fmla="*/ 288031 h 288031"/>
              <a:gd name="connsiteX7" fmla="*/ 91949 w 297549"/>
              <a:gd name="connsiteY7" fmla="*/ 178013 h 288031"/>
              <a:gd name="connsiteX8" fmla="*/ 0 w 297549"/>
              <a:gd name="connsiteY8" fmla="*/ 110018 h 288031"/>
              <a:gd name="connsiteX0" fmla="*/ 0 w 297549"/>
              <a:gd name="connsiteY0" fmla="*/ 110018 h 288031"/>
              <a:gd name="connsiteX1" fmla="*/ 113654 w 297549"/>
              <a:gd name="connsiteY1" fmla="*/ 110019 h 288031"/>
              <a:gd name="connsiteX2" fmla="*/ 148775 w 297549"/>
              <a:gd name="connsiteY2" fmla="*/ 0 h 288031"/>
              <a:gd name="connsiteX3" fmla="*/ 297549 w 297549"/>
              <a:gd name="connsiteY3" fmla="*/ 110018 h 288031"/>
              <a:gd name="connsiteX4" fmla="*/ 240722 w 297549"/>
              <a:gd name="connsiteY4" fmla="*/ 288031 h 288031"/>
              <a:gd name="connsiteX5" fmla="*/ 56827 w 297549"/>
              <a:gd name="connsiteY5" fmla="*/ 288031 h 288031"/>
              <a:gd name="connsiteX6" fmla="*/ 91949 w 297549"/>
              <a:gd name="connsiteY6" fmla="*/ 178013 h 288031"/>
              <a:gd name="connsiteX7" fmla="*/ 0 w 297549"/>
              <a:gd name="connsiteY7" fmla="*/ 110018 h 288031"/>
              <a:gd name="connsiteX0" fmla="*/ 0 w 297549"/>
              <a:gd name="connsiteY0" fmla="*/ 110018 h 288031"/>
              <a:gd name="connsiteX1" fmla="*/ 148775 w 297549"/>
              <a:gd name="connsiteY1" fmla="*/ 0 h 288031"/>
              <a:gd name="connsiteX2" fmla="*/ 297549 w 297549"/>
              <a:gd name="connsiteY2" fmla="*/ 110018 h 288031"/>
              <a:gd name="connsiteX3" fmla="*/ 240722 w 297549"/>
              <a:gd name="connsiteY3" fmla="*/ 288031 h 288031"/>
              <a:gd name="connsiteX4" fmla="*/ 56827 w 297549"/>
              <a:gd name="connsiteY4" fmla="*/ 288031 h 288031"/>
              <a:gd name="connsiteX5" fmla="*/ 91949 w 297549"/>
              <a:gd name="connsiteY5" fmla="*/ 178013 h 288031"/>
              <a:gd name="connsiteX6" fmla="*/ 0 w 297549"/>
              <a:gd name="connsiteY6" fmla="*/ 110018 h 288031"/>
              <a:gd name="connsiteX0" fmla="*/ 0 w 297549"/>
              <a:gd name="connsiteY0" fmla="*/ 110018 h 288031"/>
              <a:gd name="connsiteX1" fmla="*/ 148775 w 297549"/>
              <a:gd name="connsiteY1" fmla="*/ 0 h 288031"/>
              <a:gd name="connsiteX2" fmla="*/ 297549 w 297549"/>
              <a:gd name="connsiteY2" fmla="*/ 110018 h 288031"/>
              <a:gd name="connsiteX3" fmla="*/ 240722 w 297549"/>
              <a:gd name="connsiteY3" fmla="*/ 288031 h 288031"/>
              <a:gd name="connsiteX4" fmla="*/ 56827 w 297549"/>
              <a:gd name="connsiteY4" fmla="*/ 288031 h 288031"/>
              <a:gd name="connsiteX5" fmla="*/ 0 w 297549"/>
              <a:gd name="connsiteY5" fmla="*/ 110018 h 288031"/>
              <a:gd name="connsiteX0" fmla="*/ 0 w 252305"/>
              <a:gd name="connsiteY0" fmla="*/ 5243 h 288031"/>
              <a:gd name="connsiteX1" fmla="*/ 103531 w 252305"/>
              <a:gd name="connsiteY1" fmla="*/ 0 h 288031"/>
              <a:gd name="connsiteX2" fmla="*/ 252305 w 252305"/>
              <a:gd name="connsiteY2" fmla="*/ 110018 h 288031"/>
              <a:gd name="connsiteX3" fmla="*/ 195478 w 252305"/>
              <a:gd name="connsiteY3" fmla="*/ 288031 h 288031"/>
              <a:gd name="connsiteX4" fmla="*/ 11583 w 252305"/>
              <a:gd name="connsiteY4" fmla="*/ 288031 h 288031"/>
              <a:gd name="connsiteX5" fmla="*/ 0 w 252305"/>
              <a:gd name="connsiteY5" fmla="*/ 5243 h 288031"/>
              <a:gd name="connsiteX0" fmla="*/ 0 w 252305"/>
              <a:gd name="connsiteY0" fmla="*/ 0 h 282788"/>
              <a:gd name="connsiteX1" fmla="*/ 252305 w 252305"/>
              <a:gd name="connsiteY1" fmla="*/ 104775 h 282788"/>
              <a:gd name="connsiteX2" fmla="*/ 195478 w 252305"/>
              <a:gd name="connsiteY2" fmla="*/ 282788 h 282788"/>
              <a:gd name="connsiteX3" fmla="*/ 11583 w 252305"/>
              <a:gd name="connsiteY3" fmla="*/ 282788 h 282788"/>
              <a:gd name="connsiteX4" fmla="*/ 0 w 252305"/>
              <a:gd name="connsiteY4" fmla="*/ 0 h 282788"/>
              <a:gd name="connsiteX0" fmla="*/ 0 w 195478"/>
              <a:gd name="connsiteY0" fmla="*/ 4762 h 287550"/>
              <a:gd name="connsiteX1" fmla="*/ 183249 w 195478"/>
              <a:gd name="connsiteY1" fmla="*/ 0 h 287550"/>
              <a:gd name="connsiteX2" fmla="*/ 195478 w 195478"/>
              <a:gd name="connsiteY2" fmla="*/ 287550 h 287550"/>
              <a:gd name="connsiteX3" fmla="*/ 11583 w 195478"/>
              <a:gd name="connsiteY3" fmla="*/ 287550 h 287550"/>
              <a:gd name="connsiteX4" fmla="*/ 0 w 195478"/>
              <a:gd name="connsiteY4" fmla="*/ 4762 h 287550"/>
              <a:gd name="connsiteX0" fmla="*/ 0 w 195478"/>
              <a:gd name="connsiteY0" fmla="*/ 0 h 282788"/>
              <a:gd name="connsiteX1" fmla="*/ 192774 w 195478"/>
              <a:gd name="connsiteY1" fmla="*/ 2381 h 282788"/>
              <a:gd name="connsiteX2" fmla="*/ 195478 w 195478"/>
              <a:gd name="connsiteY2" fmla="*/ 282788 h 282788"/>
              <a:gd name="connsiteX3" fmla="*/ 11583 w 195478"/>
              <a:gd name="connsiteY3" fmla="*/ 282788 h 282788"/>
              <a:gd name="connsiteX4" fmla="*/ 0 w 195478"/>
              <a:gd name="connsiteY4" fmla="*/ 0 h 282788"/>
              <a:gd name="connsiteX0" fmla="*/ 7174 w 183895"/>
              <a:gd name="connsiteY0" fmla="*/ 0 h 285077"/>
              <a:gd name="connsiteX1" fmla="*/ 181191 w 183895"/>
              <a:gd name="connsiteY1" fmla="*/ 4670 h 285077"/>
              <a:gd name="connsiteX2" fmla="*/ 183895 w 183895"/>
              <a:gd name="connsiteY2" fmla="*/ 285077 h 285077"/>
              <a:gd name="connsiteX3" fmla="*/ 0 w 183895"/>
              <a:gd name="connsiteY3" fmla="*/ 285077 h 285077"/>
              <a:gd name="connsiteX4" fmla="*/ 7174 w 183895"/>
              <a:gd name="connsiteY4" fmla="*/ 0 h 285077"/>
              <a:gd name="connsiteX0" fmla="*/ 0 w 190789"/>
              <a:gd name="connsiteY0" fmla="*/ 0 h 285077"/>
              <a:gd name="connsiteX1" fmla="*/ 188085 w 190789"/>
              <a:gd name="connsiteY1" fmla="*/ 4670 h 285077"/>
              <a:gd name="connsiteX2" fmla="*/ 190789 w 190789"/>
              <a:gd name="connsiteY2" fmla="*/ 285077 h 285077"/>
              <a:gd name="connsiteX3" fmla="*/ 6894 w 190789"/>
              <a:gd name="connsiteY3" fmla="*/ 285077 h 285077"/>
              <a:gd name="connsiteX4" fmla="*/ 0 w 190789"/>
              <a:gd name="connsiteY4" fmla="*/ 0 h 285077"/>
              <a:gd name="connsiteX0" fmla="*/ 0 w 190789"/>
              <a:gd name="connsiteY0" fmla="*/ 0 h 280500"/>
              <a:gd name="connsiteX1" fmla="*/ 188085 w 190789"/>
              <a:gd name="connsiteY1" fmla="*/ 93 h 280500"/>
              <a:gd name="connsiteX2" fmla="*/ 190789 w 190789"/>
              <a:gd name="connsiteY2" fmla="*/ 280500 h 280500"/>
              <a:gd name="connsiteX3" fmla="*/ 6894 w 190789"/>
              <a:gd name="connsiteY3" fmla="*/ 280500 h 280500"/>
              <a:gd name="connsiteX4" fmla="*/ 0 w 190789"/>
              <a:gd name="connsiteY4" fmla="*/ 0 h 28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89" h="280500">
                <a:moveTo>
                  <a:pt x="0" y="0"/>
                </a:moveTo>
                <a:lnTo>
                  <a:pt x="188085" y="93"/>
                </a:lnTo>
                <a:cubicBezTo>
                  <a:pt x="188986" y="93562"/>
                  <a:pt x="189888" y="187031"/>
                  <a:pt x="190789" y="280500"/>
                </a:cubicBezTo>
                <a:lnTo>
                  <a:pt x="6894" y="2805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15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542265"/>
            <a:ext cx="3251928" cy="2007093"/>
          </a:xfrm>
          <a:prstGeom prst="rect">
            <a:avLst/>
          </a:prstGeom>
          <a:ln w="19050"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2785580" y="2927578"/>
            <a:ext cx="3095156" cy="5030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15"/>
          </a:p>
        </p:txBody>
      </p:sp>
      <p:sp>
        <p:nvSpPr>
          <p:cNvPr id="21" name="Прямоугольник 20"/>
          <p:cNvSpPr/>
          <p:nvPr/>
        </p:nvSpPr>
        <p:spPr>
          <a:xfrm>
            <a:off x="2785580" y="3431634"/>
            <a:ext cx="3095156" cy="5642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15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80736" y="2971977"/>
            <a:ext cx="2306533" cy="292224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757" y="3288658"/>
            <a:ext cx="4813367" cy="258138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39552" y="4946767"/>
            <a:ext cx="2980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Контроль параметров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85" y="1728833"/>
            <a:ext cx="7904290" cy="73517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547" y="1728881"/>
            <a:ext cx="7901596" cy="72487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489" y="1732906"/>
            <a:ext cx="7898902" cy="71502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668" y="1744789"/>
            <a:ext cx="7901596" cy="72051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96" y="2992284"/>
            <a:ext cx="5497173" cy="303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30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  <p:bldP spid="20" grpId="0" animBg="1"/>
      <p:bldP spid="20" grpId="1" animBg="1"/>
      <p:bldP spid="21" grpId="0" animBg="1"/>
      <p:bldP spid="21" grpId="1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7"/>
            <a:ext cx="7894214" cy="396058"/>
          </a:xfrm>
        </p:spPr>
        <p:txBody>
          <a:bodyPr/>
          <a:lstStyle/>
          <a:p>
            <a:r>
              <a:rPr lang="ru-RU" sz="2400" dirty="0">
                <a:cs typeface="Arial" panose="020B0604020202020204" pitchFamily="34" charset="0"/>
              </a:rPr>
              <a:t>Расчёт повреждения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8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Казань, 2021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>
          <a:xfrm>
            <a:off x="3779232" y="276226"/>
            <a:ext cx="4798032" cy="463285"/>
          </a:xfrm>
        </p:spPr>
        <p:txBody>
          <a:bodyPr/>
          <a:lstStyle/>
          <a:p>
            <a:r>
              <a:rPr lang="ru-RU" dirty="0"/>
              <a:t>Функциональные возможности ПВК «АРУ РЗА»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BFC81D8-D67E-4D73-AC81-5EAB7A65A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1805328"/>
            <a:ext cx="7894814" cy="3868547"/>
          </a:xfrm>
          <a:prstGeom prst="rect">
            <a:avLst/>
          </a:prstGeom>
        </p:spPr>
      </p:pic>
      <p:cxnSp>
        <p:nvCxnSpPr>
          <p:cNvPr id="13" name="Прямая со стрелкой 12"/>
          <p:cNvCxnSpPr>
            <a:cxnSpLocks/>
            <a:endCxn id="15" idx="3"/>
          </p:cNvCxnSpPr>
          <p:nvPr/>
        </p:nvCxnSpPr>
        <p:spPr>
          <a:xfrm flipH="1">
            <a:off x="3356738" y="2716554"/>
            <a:ext cx="3565333" cy="14538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477" y="2934907"/>
            <a:ext cx="2157249" cy="226558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07" y="4067699"/>
            <a:ext cx="211031" cy="20532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957162" y="2343378"/>
            <a:ext cx="291289" cy="3259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15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409" y="3002560"/>
            <a:ext cx="3163463" cy="2271941"/>
          </a:xfrm>
          <a:prstGeom prst="rect">
            <a:avLst/>
          </a:prstGeom>
          <a:effectLst/>
        </p:spPr>
      </p:pic>
      <p:sp>
        <p:nvSpPr>
          <p:cNvPr id="18" name="Прямоугольник 17"/>
          <p:cNvSpPr/>
          <p:nvPr/>
        </p:nvSpPr>
        <p:spPr>
          <a:xfrm>
            <a:off x="6929450" y="4973679"/>
            <a:ext cx="545421" cy="3253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15"/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850DD1DE-A443-422A-8C5D-48E82EC8CB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05" y="3259969"/>
            <a:ext cx="6256858" cy="160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01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8" y="1088727"/>
            <a:ext cx="7900996" cy="396058"/>
          </a:xfrm>
        </p:spPr>
        <p:txBody>
          <a:bodyPr/>
          <a:lstStyle/>
          <a:p>
            <a:r>
              <a:rPr lang="ru-RU" sz="2400" dirty="0">
                <a:cs typeface="Arial" panose="020B0604020202020204" pitchFamily="34" charset="0"/>
              </a:rPr>
              <a:t>Вывод результатов расчёта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9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Казань, 2021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>
          <a:xfrm>
            <a:off x="3779232" y="276226"/>
            <a:ext cx="4798032" cy="463285"/>
          </a:xfrm>
        </p:spPr>
        <p:txBody>
          <a:bodyPr/>
          <a:lstStyle/>
          <a:p>
            <a:r>
              <a:rPr lang="ru-RU" dirty="0" smtClean="0"/>
              <a:t>Функциональные возможности ПВК «АРУ РЗА»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503206" y="1560356"/>
            <a:ext cx="308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1701" indent="-351701">
              <a:buFont typeface="Courier New" panose="02070309020205020404" pitchFamily="49" charset="0"/>
              <a:buChar char="o"/>
            </a:pPr>
            <a:r>
              <a:rPr lang="ru-RU" dirty="0"/>
              <a:t>Протокол расчётов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503206" y="1945371"/>
            <a:ext cx="3809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1701" indent="-351701">
              <a:buFont typeface="Courier New" panose="02070309020205020404" pitchFamily="49" charset="0"/>
              <a:buChar char="o"/>
            </a:pPr>
            <a:r>
              <a:rPr lang="ru-RU" dirty="0"/>
              <a:t>Сохранение результатов расчётов: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542462" y="4037589"/>
            <a:ext cx="3414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1701" indent="-351701">
              <a:buFont typeface="Courier New" panose="02070309020205020404" pitchFamily="49" charset="0"/>
              <a:buChar char="o"/>
            </a:pPr>
            <a:r>
              <a:rPr lang="ru-RU" dirty="0"/>
              <a:t>Печать протокола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59" y="1834001"/>
            <a:ext cx="4566232" cy="3976718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/>
        </p:spPr>
      </p:pic>
      <p:sp>
        <p:nvSpPr>
          <p:cNvPr id="24" name="Прямоугольник 23"/>
          <p:cNvSpPr/>
          <p:nvPr/>
        </p:nvSpPr>
        <p:spPr>
          <a:xfrm>
            <a:off x="5812559" y="2633430"/>
            <a:ext cx="3021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1701" indent="-351701">
              <a:buFont typeface="Arial" panose="020B0604020202020204" pitchFamily="34" charset="0"/>
              <a:buChar char="•"/>
            </a:pPr>
            <a:r>
              <a:rPr lang="ru-RU" sz="1600" dirty="0"/>
              <a:t>файл формата *.</a:t>
            </a:r>
            <a:r>
              <a:rPr lang="en-US" sz="1600" dirty="0"/>
              <a:t>TXT</a:t>
            </a:r>
            <a:r>
              <a:rPr lang="ru-RU" sz="1600" dirty="0"/>
              <a:t>;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812559" y="2971984"/>
            <a:ext cx="34999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1701" indent="-351701">
              <a:buFont typeface="Arial" panose="020B0604020202020204" pitchFamily="34" charset="0"/>
              <a:buChar char="•"/>
            </a:pPr>
            <a:r>
              <a:rPr lang="ru-RU" sz="1600" dirty="0"/>
              <a:t>файл формата *.</a:t>
            </a:r>
            <a:r>
              <a:rPr lang="en-US" sz="1600" dirty="0"/>
              <a:t>DOCX</a:t>
            </a:r>
            <a:r>
              <a:rPr lang="ru-RU" sz="1600" dirty="0"/>
              <a:t>;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803818" y="3310538"/>
            <a:ext cx="32734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1701" indent="-351701">
              <a:buFont typeface="Arial" panose="020B0604020202020204" pitchFamily="34" charset="0"/>
              <a:buChar char="•"/>
            </a:pPr>
            <a:r>
              <a:rPr lang="ru-RU" sz="1600" dirty="0"/>
              <a:t>файл формата *.</a:t>
            </a:r>
            <a:r>
              <a:rPr lang="en-US" sz="1600" dirty="0"/>
              <a:t>XLS</a:t>
            </a:r>
            <a:r>
              <a:rPr lang="ru-RU" sz="1600" dirty="0"/>
              <a:t>;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83896" y="5621375"/>
            <a:ext cx="509705" cy="1893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15"/>
          </a:p>
        </p:txBody>
      </p:sp>
      <p:sp>
        <p:nvSpPr>
          <p:cNvPr id="28" name="Прямоугольник 27"/>
          <p:cNvSpPr/>
          <p:nvPr/>
        </p:nvSpPr>
        <p:spPr>
          <a:xfrm>
            <a:off x="1914220" y="5616854"/>
            <a:ext cx="424160" cy="1893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15"/>
          </a:p>
        </p:txBody>
      </p:sp>
      <p:sp>
        <p:nvSpPr>
          <p:cNvPr id="29" name="Прямоугольник 28"/>
          <p:cNvSpPr/>
          <p:nvPr/>
        </p:nvSpPr>
        <p:spPr>
          <a:xfrm>
            <a:off x="836184" y="1980251"/>
            <a:ext cx="413187" cy="1893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15"/>
          </a:p>
        </p:txBody>
      </p:sp>
      <p:sp>
        <p:nvSpPr>
          <p:cNvPr id="30" name="Прямоугольник 29"/>
          <p:cNvSpPr/>
          <p:nvPr/>
        </p:nvSpPr>
        <p:spPr>
          <a:xfrm>
            <a:off x="5800900" y="3640860"/>
            <a:ext cx="33483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1701" indent="-351701">
              <a:buFont typeface="Arial" panose="020B0604020202020204" pitchFamily="34" charset="0"/>
              <a:buChar char="•"/>
            </a:pPr>
            <a:r>
              <a:rPr lang="ru-RU" sz="1600" dirty="0"/>
              <a:t>файл формата *.</a:t>
            </a:r>
            <a:r>
              <a:rPr lang="en-US" sz="1600" dirty="0"/>
              <a:t>HTML</a:t>
            </a:r>
            <a:r>
              <a:rPr lang="ru-RU" sz="1600" dirty="0"/>
              <a:t>;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542461" y="4431057"/>
            <a:ext cx="3414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1701" indent="-351701">
              <a:buFont typeface="Courier New" panose="02070309020205020404" pitchFamily="49" charset="0"/>
              <a:buChar char="o"/>
            </a:pPr>
            <a:r>
              <a:rPr lang="ru-RU" dirty="0"/>
              <a:t>Выборочный вывод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24" y="2424668"/>
            <a:ext cx="3800080" cy="2954538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50" y="2526339"/>
            <a:ext cx="3832989" cy="3872052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/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39" y="2627095"/>
            <a:ext cx="3848161" cy="3413831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/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934" y="2750151"/>
            <a:ext cx="4098348" cy="3218503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03" y="2469722"/>
            <a:ext cx="4127372" cy="3601822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234957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25" grpId="0"/>
      <p:bldP spid="26" grpId="0"/>
      <p:bldP spid="27" grpId="0" animBg="1"/>
      <p:bldP spid="27" grpId="1" animBg="1"/>
      <p:bldP spid="28" grpId="0" animBg="1"/>
      <p:bldP spid="28" grpId="1" animBg="1"/>
      <p:bldP spid="29" grpId="0" animBg="1"/>
      <p:bldP spid="30" grpId="0"/>
      <p:bldP spid="31" grpId="0"/>
    </p:bldLst>
  </p:timing>
</p:sld>
</file>

<file path=ppt/theme/theme1.xml><?xml version="1.0" encoding="utf-8"?>
<a:theme xmlns:a="http://schemas.openxmlformats.org/drawingml/2006/main" name="НТЦ ЕЭС 2020">
  <a:themeElements>
    <a:clrScheme name="НТЦ ЕЭС 2020">
      <a:dk1>
        <a:srgbClr val="1A3C47"/>
      </a:dk1>
      <a:lt1>
        <a:srgbClr val="FFFFFF"/>
      </a:lt1>
      <a:dk2>
        <a:srgbClr val="1A3C47"/>
      </a:dk2>
      <a:lt2>
        <a:srgbClr val="DCE5E5"/>
      </a:lt2>
      <a:accent1>
        <a:srgbClr val="E63312"/>
      </a:accent1>
      <a:accent2>
        <a:srgbClr val="1A3C47"/>
      </a:accent2>
      <a:accent3>
        <a:srgbClr val="365E67"/>
      </a:accent3>
      <a:accent4>
        <a:srgbClr val="4B7F87"/>
      </a:accent4>
      <a:accent5>
        <a:srgbClr val="5E9FA5"/>
      </a:accent5>
      <a:accent6>
        <a:srgbClr val="86ABAD"/>
      </a:accent6>
      <a:hlink>
        <a:srgbClr val="E63312"/>
      </a:hlink>
      <a:folHlink>
        <a:srgbClr val="E63312"/>
      </a:folHlink>
    </a:clrScheme>
    <a:fontScheme name="НТЦ ЕЭС 202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НТЦ ЕЭС 2020" id="{8DA86982-567C-4979-9FC0-A47CA9B76A9B}" vid="{5E8FC1FE-ABB5-4295-97AD-F4CF751BDEE5}"/>
    </a:ext>
  </a:extLst>
</a:theme>
</file>

<file path=ppt/theme/theme2.xml><?xml version="1.0" encoding="utf-8"?>
<a:theme xmlns:a="http://schemas.openxmlformats.org/drawingml/2006/main" name="1_НТЦ ЕЭС 2020">
  <a:themeElements>
    <a:clrScheme name="НТЦ ЕЭС 2020">
      <a:dk1>
        <a:srgbClr val="1A3C47"/>
      </a:dk1>
      <a:lt1>
        <a:srgbClr val="FFFFFF"/>
      </a:lt1>
      <a:dk2>
        <a:srgbClr val="1A3C47"/>
      </a:dk2>
      <a:lt2>
        <a:srgbClr val="DCE5E5"/>
      </a:lt2>
      <a:accent1>
        <a:srgbClr val="E63312"/>
      </a:accent1>
      <a:accent2>
        <a:srgbClr val="1A3C47"/>
      </a:accent2>
      <a:accent3>
        <a:srgbClr val="365E67"/>
      </a:accent3>
      <a:accent4>
        <a:srgbClr val="4B7F87"/>
      </a:accent4>
      <a:accent5>
        <a:srgbClr val="5E9FA5"/>
      </a:accent5>
      <a:accent6>
        <a:srgbClr val="86ABAD"/>
      </a:accent6>
      <a:hlink>
        <a:srgbClr val="E63312"/>
      </a:hlink>
      <a:folHlink>
        <a:srgbClr val="E63312"/>
      </a:folHlink>
    </a:clrScheme>
    <a:fontScheme name="НТЦ ЕЭС 202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НТЦ ЕЭС 2020" id="{8DA86982-567C-4979-9FC0-A47CA9B76A9B}" vid="{5E8FC1FE-ABB5-4295-97AD-F4CF751BDEE5}"/>
    </a:ext>
  </a:extLst>
</a:theme>
</file>

<file path=ppt/theme/theme3.xml><?xml version="1.0" encoding="utf-8"?>
<a:theme xmlns:a="http://schemas.openxmlformats.org/drawingml/2006/main" name="2_НТЦ ЕЭС 2020">
  <a:themeElements>
    <a:clrScheme name="НТЦ ЕЭС 2020">
      <a:dk1>
        <a:srgbClr val="1A3C47"/>
      </a:dk1>
      <a:lt1>
        <a:srgbClr val="FFFFFF"/>
      </a:lt1>
      <a:dk2>
        <a:srgbClr val="1A3C47"/>
      </a:dk2>
      <a:lt2>
        <a:srgbClr val="DCE5E5"/>
      </a:lt2>
      <a:accent1>
        <a:srgbClr val="E63312"/>
      </a:accent1>
      <a:accent2>
        <a:srgbClr val="1A3C47"/>
      </a:accent2>
      <a:accent3>
        <a:srgbClr val="365E67"/>
      </a:accent3>
      <a:accent4>
        <a:srgbClr val="4B7F87"/>
      </a:accent4>
      <a:accent5>
        <a:srgbClr val="5E9FA5"/>
      </a:accent5>
      <a:accent6>
        <a:srgbClr val="86ABAD"/>
      </a:accent6>
      <a:hlink>
        <a:srgbClr val="E63312"/>
      </a:hlink>
      <a:folHlink>
        <a:srgbClr val="E63312"/>
      </a:folHlink>
    </a:clrScheme>
    <a:fontScheme name="НТЦ ЕЭС 202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НТЦ ЕЭС 2020" id="{8DA86982-567C-4979-9FC0-A47CA9B76A9B}" vid="{5E8FC1FE-ABB5-4295-97AD-F4CF751BDEE5}"/>
    </a:ext>
  </a:extLst>
</a:theme>
</file>

<file path=ppt/theme/theme4.xml><?xml version="1.0" encoding="utf-8"?>
<a:theme xmlns:a="http://schemas.openxmlformats.org/drawingml/2006/main" name="3_НТЦ ЕЭС 2020">
  <a:themeElements>
    <a:clrScheme name="НТЦ ЕЭС 2020">
      <a:dk1>
        <a:srgbClr val="1A3C47"/>
      </a:dk1>
      <a:lt1>
        <a:srgbClr val="FFFFFF"/>
      </a:lt1>
      <a:dk2>
        <a:srgbClr val="1A3C47"/>
      </a:dk2>
      <a:lt2>
        <a:srgbClr val="DCE5E5"/>
      </a:lt2>
      <a:accent1>
        <a:srgbClr val="E63312"/>
      </a:accent1>
      <a:accent2>
        <a:srgbClr val="1A3C47"/>
      </a:accent2>
      <a:accent3>
        <a:srgbClr val="365E67"/>
      </a:accent3>
      <a:accent4>
        <a:srgbClr val="4B7F87"/>
      </a:accent4>
      <a:accent5>
        <a:srgbClr val="5E9FA5"/>
      </a:accent5>
      <a:accent6>
        <a:srgbClr val="86ABAD"/>
      </a:accent6>
      <a:hlink>
        <a:srgbClr val="E63312"/>
      </a:hlink>
      <a:folHlink>
        <a:srgbClr val="E63312"/>
      </a:folHlink>
    </a:clrScheme>
    <a:fontScheme name="НТЦ ЕЭС 202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НТЦ ЕЭС 2020" id="{8DA86982-567C-4979-9FC0-A47CA9B76A9B}" vid="{5E8FC1FE-ABB5-4295-97AD-F4CF751BDEE5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17515</TotalTime>
  <Words>2657</Words>
  <Application>Microsoft Office PowerPoint</Application>
  <PresentationFormat>Экран (4:3)</PresentationFormat>
  <Paragraphs>414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НТЦ ЕЭС 2020</vt:lpstr>
      <vt:lpstr>1_НТЦ ЕЭС 2020</vt:lpstr>
      <vt:lpstr>2_НТЦ ЕЭС 2020</vt:lpstr>
      <vt:lpstr>3_НТЦ ЕЭС 2020</vt:lpstr>
      <vt:lpstr>ПВК «АРУ РЗА»</vt:lpstr>
      <vt:lpstr>Общие сведения о ПВК «АРУ РЗА»</vt:lpstr>
      <vt:lpstr>Развитие ПВК «АРУ РЗА»</vt:lpstr>
      <vt:lpstr>Отличия и преимущества ПВК «АРУ РЗА» в сравнении с другими ПВК по расчёту ТКЗ и уставок РЗ </vt:lpstr>
      <vt:lpstr>РАСЧЁТ ЭЛЕКТРИЧЕСКИХ ВЕЛИЧИН</vt:lpstr>
      <vt:lpstr>РАСЧЁТ УСТАВОК УСТРОЙСТВ РЗА</vt:lpstr>
      <vt:lpstr>Графический интерфейс</vt:lpstr>
      <vt:lpstr>Расчёт повреждения</vt:lpstr>
      <vt:lpstr>Вывод результатов расчёта</vt:lpstr>
      <vt:lpstr>Блок эквивалентирования</vt:lpstr>
      <vt:lpstr>Модуль К.У.Р.С.</vt:lpstr>
      <vt:lpstr>Защиты с абсолютной селективностью:</vt:lpstr>
      <vt:lpstr>Пошаговый процесс расчёта уставок</vt:lpstr>
      <vt:lpstr>Взаимодействие с модулем К.У.Р.С.</vt:lpstr>
      <vt:lpstr>Защиты с относительной селективностью</vt:lpstr>
      <vt:lpstr>Команды модуля К.У.Р.С. для расчёта уставок РЗ</vt:lpstr>
      <vt:lpstr>Фонд устройств РЗ</vt:lpstr>
      <vt:lpstr>Возможности в части ступенчатых защит:</vt:lpstr>
      <vt:lpstr>Возможности в части основных защит:</vt:lpstr>
      <vt:lpstr>Модуль формирования бланков параметрирования МП защит</vt:lpstr>
      <vt:lpstr>Презентация PowerPoint</vt:lpstr>
      <vt:lpstr>Модуль расчёта параметров ВЛ/КЛ</vt:lpstr>
      <vt:lpstr>Структура данных. Интерфейс.</vt:lpstr>
      <vt:lpstr>Расчёт параметров воздушных линий.</vt:lpstr>
      <vt:lpstr>Расчёт параметров кабельных линий.</vt:lpstr>
      <vt:lpstr>Расчёт параметров трансформаторов, автотрансформаторов, реакторов</vt:lpstr>
      <vt:lpstr>Презентация PowerPoint</vt:lpstr>
      <vt:lpstr>Расчёт производной схемы прямой последовательности</vt:lpstr>
      <vt:lpstr>Использование команды</vt:lpstr>
      <vt:lpstr>Модуль определения места повреждения (ОМП) </vt:lpstr>
      <vt:lpstr>Возможности модуля</vt:lpstr>
      <vt:lpstr>Веб-сайт www.arurza.ru</vt:lpstr>
      <vt:lpstr>Документация к программному комплексу</vt:lpstr>
      <vt:lpstr>Благодарим за внимание!</vt:lpstr>
      <vt:lpstr>Миссия Группы</vt:lpstr>
      <vt:lpstr>В Группу НТЦ ЕЭС входит несколько специализированных по видам работ и услуг компаний, что позволяет нам как выполнять отдельные блоки работ, так и предлагать комплексные решения под ключ на базе совокупных компетенций Группы.  Общее руководство Группой осуществляет АО «НТЦ ЕЭС Группа компаний».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Гуриков О.В.</dc:creator>
  <cp:lastModifiedBy>NIIPT33</cp:lastModifiedBy>
  <cp:revision>823</cp:revision>
  <dcterms:created xsi:type="dcterms:W3CDTF">2013-06-04T08:55:17Z</dcterms:created>
  <dcterms:modified xsi:type="dcterms:W3CDTF">2021-04-19T08:58:28Z</dcterms:modified>
</cp:coreProperties>
</file>