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96" r:id="rId1"/>
  </p:sldMasterIdLst>
  <p:notesMasterIdLst>
    <p:notesMasterId r:id="rId23"/>
  </p:notesMasterIdLst>
  <p:handoutMasterIdLst>
    <p:handoutMasterId r:id="rId24"/>
  </p:handoutMasterIdLst>
  <p:sldIdLst>
    <p:sldId id="317" r:id="rId2"/>
    <p:sldId id="268" r:id="rId3"/>
    <p:sldId id="338" r:id="rId4"/>
    <p:sldId id="339" r:id="rId5"/>
    <p:sldId id="340" r:id="rId6"/>
    <p:sldId id="335" r:id="rId7"/>
    <p:sldId id="336" r:id="rId8"/>
    <p:sldId id="337" r:id="rId9"/>
    <p:sldId id="341" r:id="rId10"/>
    <p:sldId id="342" r:id="rId11"/>
    <p:sldId id="343" r:id="rId12"/>
    <p:sldId id="346" r:id="rId13"/>
    <p:sldId id="344" r:id="rId14"/>
    <p:sldId id="345" r:id="rId15"/>
    <p:sldId id="348" r:id="rId16"/>
    <p:sldId id="349" r:id="rId17"/>
    <p:sldId id="350" r:id="rId18"/>
    <p:sldId id="351" r:id="rId19"/>
    <p:sldId id="318" r:id="rId20"/>
    <p:sldId id="302" r:id="rId21"/>
    <p:sldId id="30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C47"/>
    <a:srgbClr val="DCE5E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646" autoAdjust="0"/>
  </p:normalViewPr>
  <p:slideViewPr>
    <p:cSldViewPr snapToGrid="0">
      <p:cViewPr varScale="1">
        <p:scale>
          <a:sx n="65" d="100"/>
          <a:sy n="65" d="100"/>
        </p:scale>
        <p:origin x="139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Брилинский Андрей Станиславович" userId="a3829a58-fa43-4ee4-872e-7cfdea22e33f" providerId="ADAL" clId="{3EC2934B-632A-4B32-A20D-2456AD859BE2}"/>
    <pc:docChg chg="undo redo custSel modSld sldOrd">
      <pc:chgData name="Брилинский Андрей Станиславович" userId="a3829a58-fa43-4ee4-872e-7cfdea22e33f" providerId="ADAL" clId="{3EC2934B-632A-4B32-A20D-2456AD859BE2}" dt="2021-04-21T06:23:14.831" v="460"/>
      <pc:docMkLst>
        <pc:docMk/>
      </pc:docMkLst>
      <pc:sldChg chg="addSp delSp modSp mod ord">
        <pc:chgData name="Брилинский Андрей Станиславович" userId="a3829a58-fa43-4ee4-872e-7cfdea22e33f" providerId="ADAL" clId="{3EC2934B-632A-4B32-A20D-2456AD859BE2}" dt="2021-04-21T06:15:09.146" v="456"/>
        <pc:sldMkLst>
          <pc:docMk/>
          <pc:sldMk cId="614808526" sldId="335"/>
        </pc:sldMkLst>
        <pc:spChg chg="mod">
          <ac:chgData name="Брилинский Андрей Станиславович" userId="a3829a58-fa43-4ee4-872e-7cfdea22e33f" providerId="ADAL" clId="{3EC2934B-632A-4B32-A20D-2456AD859BE2}" dt="2021-04-19T06:43:52.539" v="278" actId="14100"/>
          <ac:spMkLst>
            <pc:docMk/>
            <pc:sldMk cId="614808526" sldId="335"/>
            <ac:spMk id="18" creationId="{F9306EF2-E5FD-4FFD-A97A-AF3DA418BF66}"/>
          </ac:spMkLst>
        </pc:spChg>
        <pc:spChg chg="add mod">
          <ac:chgData name="Брилинский Андрей Станиславович" userId="a3829a58-fa43-4ee4-872e-7cfdea22e33f" providerId="ADAL" clId="{3EC2934B-632A-4B32-A20D-2456AD859BE2}" dt="2021-04-19T06:49:45.423" v="318" actId="20577"/>
          <ac:spMkLst>
            <pc:docMk/>
            <pc:sldMk cId="614808526" sldId="335"/>
            <ac:spMk id="25" creationId="{AD20F1E2-38E0-45D9-9306-81F69FDC65A9}"/>
          </ac:spMkLst>
        </pc:spChg>
        <pc:picChg chg="mod">
          <ac:chgData name="Брилинский Андрей Станиславович" userId="a3829a58-fa43-4ee4-872e-7cfdea22e33f" providerId="ADAL" clId="{3EC2934B-632A-4B32-A20D-2456AD859BE2}" dt="2021-04-19T06:43:57.446" v="283" actId="1038"/>
          <ac:picMkLst>
            <pc:docMk/>
            <pc:sldMk cId="614808526" sldId="335"/>
            <ac:picMk id="15" creationId="{87BED527-F525-4AA3-95FF-072C2663D9A7}"/>
          </ac:picMkLst>
        </pc:picChg>
        <pc:picChg chg="del mod">
          <ac:chgData name="Брилинский Андрей Станиславович" userId="a3829a58-fa43-4ee4-872e-7cfdea22e33f" providerId="ADAL" clId="{3EC2934B-632A-4B32-A20D-2456AD859BE2}" dt="2021-04-19T06:41:38.261" v="226" actId="478"/>
          <ac:picMkLst>
            <pc:docMk/>
            <pc:sldMk cId="614808526" sldId="335"/>
            <ac:picMk id="19" creationId="{575A80F8-CD44-4FAF-A2A0-6D73CCB3672E}"/>
          </ac:picMkLst>
        </pc:picChg>
        <pc:picChg chg="del mod">
          <ac:chgData name="Брилинский Андрей Станиславович" userId="a3829a58-fa43-4ee4-872e-7cfdea22e33f" providerId="ADAL" clId="{3EC2934B-632A-4B32-A20D-2456AD859BE2}" dt="2021-04-19T06:41:37.542" v="225" actId="478"/>
          <ac:picMkLst>
            <pc:docMk/>
            <pc:sldMk cId="614808526" sldId="335"/>
            <ac:picMk id="21" creationId="{415AA0BA-7717-4986-A13F-E8A796222F54}"/>
          </ac:picMkLst>
        </pc:picChg>
        <pc:picChg chg="del mod">
          <ac:chgData name="Брилинский Андрей Станиславович" userId="a3829a58-fa43-4ee4-872e-7cfdea22e33f" providerId="ADAL" clId="{3EC2934B-632A-4B32-A20D-2456AD859BE2}" dt="2021-04-19T06:41:31.252" v="224" actId="478"/>
          <ac:picMkLst>
            <pc:docMk/>
            <pc:sldMk cId="614808526" sldId="335"/>
            <ac:picMk id="22" creationId="{C8CB5F4A-01A0-4EEF-809E-10A0364B4CCB}"/>
          </ac:picMkLst>
        </pc:picChg>
        <pc:picChg chg="del mod">
          <ac:chgData name="Брилинский Андрей Станиславович" userId="a3829a58-fa43-4ee4-872e-7cfdea22e33f" providerId="ADAL" clId="{3EC2934B-632A-4B32-A20D-2456AD859BE2}" dt="2021-04-19T06:42:37.011" v="259" actId="478"/>
          <ac:picMkLst>
            <pc:docMk/>
            <pc:sldMk cId="614808526" sldId="335"/>
            <ac:picMk id="23" creationId="{63EFB82B-A032-4A19-97B9-20DB944239F8}"/>
          </ac:picMkLst>
        </pc:picChg>
        <pc:picChg chg="del mod">
          <ac:chgData name="Брилинский Андрей Станиславович" userId="a3829a58-fa43-4ee4-872e-7cfdea22e33f" providerId="ADAL" clId="{3EC2934B-632A-4B32-A20D-2456AD859BE2}" dt="2021-04-19T06:41:27.527" v="223" actId="478"/>
          <ac:picMkLst>
            <pc:docMk/>
            <pc:sldMk cId="614808526" sldId="335"/>
            <ac:picMk id="24" creationId="{940FAE5A-C290-4AFD-9818-37B3E3C1B499}"/>
          </ac:picMkLst>
        </pc:picChg>
      </pc:sldChg>
      <pc:sldChg chg="addSp delSp modSp mod ord">
        <pc:chgData name="Брилинский Андрей Станиславович" userId="a3829a58-fa43-4ee4-872e-7cfdea22e33f" providerId="ADAL" clId="{3EC2934B-632A-4B32-A20D-2456AD859BE2}" dt="2021-04-21T06:15:09.146" v="456"/>
        <pc:sldMkLst>
          <pc:docMk/>
          <pc:sldMk cId="2571244186" sldId="336"/>
        </pc:sldMkLst>
        <pc:spChg chg="add del mod">
          <ac:chgData name="Брилинский Андрей Станиславович" userId="a3829a58-fa43-4ee4-872e-7cfdea22e33f" providerId="ADAL" clId="{3EC2934B-632A-4B32-A20D-2456AD859BE2}" dt="2021-04-19T10:36:51.839" v="450" actId="21"/>
          <ac:spMkLst>
            <pc:docMk/>
            <pc:sldMk cId="2571244186" sldId="336"/>
            <ac:spMk id="2" creationId="{83A0CD70-4E71-429A-95C2-896E668BB95E}"/>
          </ac:spMkLst>
        </pc:spChg>
        <pc:graphicFrameChg chg="add del">
          <ac:chgData name="Брилинский Андрей Станиславович" userId="a3829a58-fa43-4ee4-872e-7cfdea22e33f" providerId="ADAL" clId="{3EC2934B-632A-4B32-A20D-2456AD859BE2}" dt="2021-04-19T06:52:24.670" v="334"/>
          <ac:graphicFrameMkLst>
            <pc:docMk/>
            <pc:sldMk cId="2571244186" sldId="336"/>
            <ac:graphicFrameMk id="9" creationId="{A0DF0B82-72A7-405A-B176-D65CC9B43E5D}"/>
          </ac:graphicFrameMkLst>
        </pc:graphicFrameChg>
        <pc:graphicFrameChg chg="mod">
          <ac:chgData name="Брилинский Андрей Станиславович" userId="a3829a58-fa43-4ee4-872e-7cfdea22e33f" providerId="ADAL" clId="{3EC2934B-632A-4B32-A20D-2456AD859BE2}" dt="2021-04-19T10:38:30.527" v="454"/>
          <ac:graphicFrameMkLst>
            <pc:docMk/>
            <pc:sldMk cId="2571244186" sldId="336"/>
            <ac:graphicFrameMk id="25" creationId="{A002DFCD-5182-4678-A079-87DF16731DE5}"/>
          </ac:graphicFrameMkLst>
        </pc:graphicFrameChg>
        <pc:picChg chg="add del mod">
          <ac:chgData name="Брилинский Андрей Станиславович" userId="a3829a58-fa43-4ee4-872e-7cfdea22e33f" providerId="ADAL" clId="{3EC2934B-632A-4B32-A20D-2456AD859BE2}" dt="2021-04-19T06:53:05.022" v="349"/>
          <ac:picMkLst>
            <pc:docMk/>
            <pc:sldMk cId="2571244186" sldId="336"/>
            <ac:picMk id="2" creationId="{1DCEFBEB-C0E0-4E92-A585-F6ACFDBF1FA5}"/>
          </ac:picMkLst>
        </pc:picChg>
      </pc:sldChg>
      <pc:sldChg chg="ord">
        <pc:chgData name="Брилинский Андрей Станиславович" userId="a3829a58-fa43-4ee4-872e-7cfdea22e33f" providerId="ADAL" clId="{3EC2934B-632A-4B32-A20D-2456AD859BE2}" dt="2021-04-21T06:15:09.146" v="456"/>
        <pc:sldMkLst>
          <pc:docMk/>
          <pc:sldMk cId="3267752067" sldId="337"/>
        </pc:sldMkLst>
      </pc:sldChg>
      <pc:sldChg chg="ord">
        <pc:chgData name="Брилинский Андрей Станиславович" userId="a3829a58-fa43-4ee4-872e-7cfdea22e33f" providerId="ADAL" clId="{3EC2934B-632A-4B32-A20D-2456AD859BE2}" dt="2021-04-21T06:23:14.831" v="460"/>
        <pc:sldMkLst>
          <pc:docMk/>
          <pc:sldMk cId="982260713" sldId="346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dirty="0"/>
              <a:t>Здесь можно писать заголовок слайда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62CBE-0DA7-4E5A-BD61-0BC05DE24112}" type="datetimeFigureOut">
              <a:rPr lang="ru-RU" smtClean="0"/>
              <a:t>21.04.2021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74C5E-4CB7-4E43-9873-876B4F84B7C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5952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dirty="0"/>
              <a:t>Здесь можно писать заголовок слайда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E8950-DA1A-4685-8152-2116C465A663}" type="datetimeFigureOut">
              <a:rPr lang="ru-RU" smtClean="0"/>
              <a:t>21.04.2021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8D28D-2C9B-4845-98CE-99F038BB38A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920986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ru-RU"/>
              <a:t>Здесь можно писать заголовок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7728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ru-RU" dirty="0"/>
              <a:t>Здесь можно писать 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192629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 r="23219"/>
          <a:stretch/>
        </p:blipFill>
        <p:spPr>
          <a:xfrm>
            <a:off x="1605854" y="496947"/>
            <a:ext cx="7537622" cy="6351528"/>
          </a:xfrm>
          <a:prstGeom prst="rect">
            <a:avLst/>
          </a:prstGeom>
        </p:spPr>
      </p:pic>
      <p:sp>
        <p:nvSpPr>
          <p:cNvPr id="23" name="Полилиния 22"/>
          <p:cNvSpPr/>
          <p:nvPr userDrawn="1"/>
        </p:nvSpPr>
        <p:spPr>
          <a:xfrm>
            <a:off x="0" y="-9525"/>
            <a:ext cx="9144000" cy="6858000"/>
          </a:xfrm>
          <a:custGeom>
            <a:avLst/>
            <a:gdLst>
              <a:gd name="connsiteX0" fmla="*/ 9525 w 9144000"/>
              <a:gd name="connsiteY0" fmla="*/ 6858000 h 6858000"/>
              <a:gd name="connsiteX1" fmla="*/ 1800225 w 9144000"/>
              <a:gd name="connsiteY1" fmla="*/ 6858000 h 6858000"/>
              <a:gd name="connsiteX2" fmla="*/ 9144000 w 9144000"/>
              <a:gd name="connsiteY2" fmla="*/ 609600 h 6858000"/>
              <a:gd name="connsiteX3" fmla="*/ 9144000 w 9144000"/>
              <a:gd name="connsiteY3" fmla="*/ 0 h 6858000"/>
              <a:gd name="connsiteX4" fmla="*/ 0 w 9144000"/>
              <a:gd name="connsiteY4" fmla="*/ 0 h 6858000"/>
              <a:gd name="connsiteX5" fmla="*/ 9525 w 9144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6858000">
                <a:moveTo>
                  <a:pt x="9525" y="6858000"/>
                </a:moveTo>
                <a:lnTo>
                  <a:pt x="1800225" y="6858000"/>
                </a:lnTo>
                <a:lnTo>
                  <a:pt x="9144000" y="609600"/>
                </a:lnTo>
                <a:lnTo>
                  <a:pt x="9144000" y="0"/>
                </a:lnTo>
                <a:lnTo>
                  <a:pt x="0" y="0"/>
                </a:lnTo>
                <a:lnTo>
                  <a:pt x="9525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982" y="3354903"/>
            <a:ext cx="2915429" cy="385076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00982" y="2907910"/>
            <a:ext cx="4620661" cy="362511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>
              <a:lnSpc>
                <a:spcPct val="100000"/>
              </a:lnSpc>
              <a:defRPr sz="2200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684312" y="4121943"/>
            <a:ext cx="720000" cy="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684312" y="4168207"/>
            <a:ext cx="1050925" cy="342900"/>
          </a:xfrm>
        </p:spPr>
        <p:txBody>
          <a:bodyPr lIns="0" tIns="0" rIns="0" bIns="0">
            <a:normAutofit/>
          </a:bodyPr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Место и дата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684312" y="6284326"/>
            <a:ext cx="1250950" cy="207914"/>
          </a:xfrm>
        </p:spPr>
        <p:txBody>
          <a:bodyPr lIns="0" tIns="0" rIns="0" bIns="0">
            <a:normAutofit/>
          </a:bodyPr>
          <a:lstStyle>
            <a:lvl1pPr>
              <a:defRPr sz="11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Адрес сайта</a:t>
            </a:r>
          </a:p>
        </p:txBody>
      </p:sp>
      <p:sp>
        <p:nvSpPr>
          <p:cNvPr id="25" name="Полилиния 24"/>
          <p:cNvSpPr/>
          <p:nvPr userDrawn="1"/>
        </p:nvSpPr>
        <p:spPr>
          <a:xfrm>
            <a:off x="5895451" y="4105275"/>
            <a:ext cx="3248025" cy="2752725"/>
          </a:xfrm>
          <a:custGeom>
            <a:avLst/>
            <a:gdLst>
              <a:gd name="connsiteX0" fmla="*/ 0 w 3248025"/>
              <a:gd name="connsiteY0" fmla="*/ 2752725 h 2752725"/>
              <a:gd name="connsiteX1" fmla="*/ 3248025 w 3248025"/>
              <a:gd name="connsiteY1" fmla="*/ 0 h 2752725"/>
              <a:gd name="connsiteX2" fmla="*/ 3248025 w 3248025"/>
              <a:gd name="connsiteY2" fmla="*/ 2752725 h 2752725"/>
              <a:gd name="connsiteX3" fmla="*/ 0 w 3248025"/>
              <a:gd name="connsiteY3" fmla="*/ 2752725 h 275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8025" h="2752725">
                <a:moveTo>
                  <a:pt x="0" y="2752725"/>
                </a:moveTo>
                <a:lnTo>
                  <a:pt x="3248025" y="0"/>
                </a:lnTo>
                <a:lnTo>
                  <a:pt x="3248025" y="2752725"/>
                </a:lnTo>
                <a:lnTo>
                  <a:pt x="0" y="275272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ый треугольник 25"/>
          <p:cNvSpPr/>
          <p:nvPr userDrawn="1"/>
        </p:nvSpPr>
        <p:spPr>
          <a:xfrm flipH="1">
            <a:off x="8204885" y="6064183"/>
            <a:ext cx="938591" cy="79381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8" name="Рисунок 2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01" r="27406"/>
          <a:stretch/>
        </p:blipFill>
        <p:spPr>
          <a:xfrm>
            <a:off x="5980657" y="-9525"/>
            <a:ext cx="3163343" cy="327994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1" b="35817"/>
          <a:stretch/>
        </p:blipFill>
        <p:spPr>
          <a:xfrm>
            <a:off x="5630682" y="3213066"/>
            <a:ext cx="3481907" cy="36354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12" y="553219"/>
            <a:ext cx="2837474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08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стой слайд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69" y="1088724"/>
            <a:ext cx="3714756" cy="624121"/>
          </a:xfrm>
        </p:spPr>
        <p:txBody>
          <a:bodyPr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1" name="Прямоугольный треугольник 10"/>
          <p:cNvSpPr/>
          <p:nvPr userDrawn="1"/>
        </p:nvSpPr>
        <p:spPr>
          <a:xfrm flipH="1">
            <a:off x="8204885" y="6064183"/>
            <a:ext cx="938591" cy="79381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676269" y="864188"/>
            <a:ext cx="7901630" cy="180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75668" y="6495529"/>
            <a:ext cx="3103563" cy="235140"/>
          </a:xfrm>
        </p:spPr>
        <p:txBody>
          <a:bodyPr lIns="0" tIns="0" rIns="0" bIns="0">
            <a:normAutofit/>
          </a:bodyPr>
          <a:lstStyle>
            <a:lvl1pPr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Москва, 2020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75667" y="1712845"/>
            <a:ext cx="7901595" cy="4351338"/>
          </a:xfrm>
        </p:spPr>
        <p:txBody>
          <a:bodyPr lIns="0" tIns="0" rIns="0" bIns="0">
            <a:noAutofit/>
          </a:bodyPr>
          <a:lstStyle>
            <a:lvl1pPr marL="171450" indent="-17145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676269" y="864188"/>
            <a:ext cx="7901630" cy="180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Текст 25"/>
          <p:cNvSpPr>
            <a:spLocks noGrp="1"/>
          </p:cNvSpPr>
          <p:nvPr>
            <p:ph type="body" sz="quarter" idx="21" hasCustomPrompt="1"/>
          </p:nvPr>
        </p:nvSpPr>
        <p:spPr>
          <a:xfrm>
            <a:off x="3972668" y="276224"/>
            <a:ext cx="4604595" cy="463285"/>
          </a:xfrm>
        </p:spPr>
        <p:txBody>
          <a:bodyPr lIns="0" tIns="0" rIns="0" bIns="0">
            <a:noAutofit/>
          </a:bodyPr>
          <a:lstStyle>
            <a:lvl1pPr algn="r">
              <a:lnSpc>
                <a:spcPts val="1800"/>
              </a:lnSpc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Здесь можно писать заголовок слайда или удалить этот текст, если заголовок не нужен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68" y="420052"/>
            <a:ext cx="2035579" cy="2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70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 userDrawn="1"/>
        </p:nvSpPr>
        <p:spPr>
          <a:xfrm flipH="1">
            <a:off x="8204885" y="6064183"/>
            <a:ext cx="938591" cy="79381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676269" y="864188"/>
            <a:ext cx="7901630" cy="180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75668" y="6495529"/>
            <a:ext cx="3103563" cy="235140"/>
          </a:xfrm>
        </p:spPr>
        <p:txBody>
          <a:bodyPr lIns="0" tIns="0" rIns="0" bIns="0">
            <a:normAutofit/>
          </a:bodyPr>
          <a:lstStyle>
            <a:lvl1pPr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Москва, 2020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676269" y="864188"/>
            <a:ext cx="7901630" cy="180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Текст 25"/>
          <p:cNvSpPr>
            <a:spLocks noGrp="1"/>
          </p:cNvSpPr>
          <p:nvPr>
            <p:ph type="body" sz="quarter" idx="21" hasCustomPrompt="1"/>
          </p:nvPr>
        </p:nvSpPr>
        <p:spPr>
          <a:xfrm>
            <a:off x="3972668" y="276224"/>
            <a:ext cx="4604595" cy="463285"/>
          </a:xfrm>
        </p:spPr>
        <p:txBody>
          <a:bodyPr lIns="0" tIns="0" rIns="0" bIns="0">
            <a:noAutofit/>
          </a:bodyPr>
          <a:lstStyle>
            <a:lvl1pPr algn="r">
              <a:lnSpc>
                <a:spcPts val="1800"/>
              </a:lnSpc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Здесь можно писать заголовок слайда или удалить этот текст, если заголовок не нужен</a:t>
            </a: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68" y="420052"/>
            <a:ext cx="2035579" cy="2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34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хнически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 userDrawn="1"/>
        </p:nvSpPr>
        <p:spPr>
          <a:xfrm flipH="1">
            <a:off x="8204885" y="6064183"/>
            <a:ext cx="938591" cy="79381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676269" y="864188"/>
            <a:ext cx="7901630" cy="180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75668" y="6495529"/>
            <a:ext cx="3103563" cy="235140"/>
          </a:xfrm>
        </p:spPr>
        <p:txBody>
          <a:bodyPr lIns="0" tIns="0" rIns="0" bIns="0">
            <a:normAutofit/>
          </a:bodyPr>
          <a:lstStyle>
            <a:lvl1pPr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Москва, 2020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676269" y="864188"/>
            <a:ext cx="7901630" cy="180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Текст 25"/>
          <p:cNvSpPr>
            <a:spLocks noGrp="1"/>
          </p:cNvSpPr>
          <p:nvPr>
            <p:ph type="body" sz="quarter" idx="21" hasCustomPrompt="1"/>
          </p:nvPr>
        </p:nvSpPr>
        <p:spPr>
          <a:xfrm>
            <a:off x="4037013" y="276224"/>
            <a:ext cx="4540250" cy="463285"/>
          </a:xfrm>
        </p:spPr>
        <p:txBody>
          <a:bodyPr lIns="0" tIns="0" rIns="0" bIns="0">
            <a:noAutofit/>
          </a:bodyPr>
          <a:lstStyle>
            <a:lvl1pPr algn="r">
              <a:defRPr sz="12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ВНИМАНИЕ! ЭТО ТЕХНИЧЕСКИЙ СЛАЙД.</a:t>
            </a:r>
            <a:br>
              <a:rPr lang="ru-RU" dirty="0"/>
            </a:br>
            <a:r>
              <a:rPr lang="ru-RU" dirty="0"/>
              <a:t>НЕ ИСПОЛЬЗОВАТЬ ДЛЯ ПРЕЗЕНТАЦИЙ.</a:t>
            </a: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68" y="420052"/>
            <a:ext cx="2035579" cy="2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44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 r="23219"/>
          <a:stretch/>
        </p:blipFill>
        <p:spPr>
          <a:xfrm>
            <a:off x="3020224" y="1688757"/>
            <a:ext cx="6123252" cy="5159718"/>
          </a:xfrm>
          <a:prstGeom prst="rect">
            <a:avLst/>
          </a:prstGeom>
        </p:spPr>
      </p:pic>
      <p:sp>
        <p:nvSpPr>
          <p:cNvPr id="12" name="Полилиния 11"/>
          <p:cNvSpPr/>
          <p:nvPr userDrawn="1"/>
        </p:nvSpPr>
        <p:spPr>
          <a:xfrm>
            <a:off x="-3776" y="-1"/>
            <a:ext cx="9147775" cy="6856713"/>
          </a:xfrm>
          <a:custGeom>
            <a:avLst/>
            <a:gdLst>
              <a:gd name="connsiteX0" fmla="*/ 9525 w 9144000"/>
              <a:gd name="connsiteY0" fmla="*/ 6858000 h 6858000"/>
              <a:gd name="connsiteX1" fmla="*/ 1800225 w 9144000"/>
              <a:gd name="connsiteY1" fmla="*/ 6858000 h 6858000"/>
              <a:gd name="connsiteX2" fmla="*/ 9144000 w 9144000"/>
              <a:gd name="connsiteY2" fmla="*/ 609600 h 6858000"/>
              <a:gd name="connsiteX3" fmla="*/ 9144000 w 9144000"/>
              <a:gd name="connsiteY3" fmla="*/ 0 h 6858000"/>
              <a:gd name="connsiteX4" fmla="*/ 0 w 9144000"/>
              <a:gd name="connsiteY4" fmla="*/ 0 h 6858000"/>
              <a:gd name="connsiteX5" fmla="*/ 9525 w 9144000"/>
              <a:gd name="connsiteY5" fmla="*/ 6858000 h 6858000"/>
              <a:gd name="connsiteX0" fmla="*/ 3160849 w 12295324"/>
              <a:gd name="connsiteY0" fmla="*/ 9570390 h 9570390"/>
              <a:gd name="connsiteX1" fmla="*/ 4951549 w 12295324"/>
              <a:gd name="connsiteY1" fmla="*/ 9570390 h 9570390"/>
              <a:gd name="connsiteX2" fmla="*/ 12295324 w 12295324"/>
              <a:gd name="connsiteY2" fmla="*/ 3321990 h 9570390"/>
              <a:gd name="connsiteX3" fmla="*/ 12295324 w 12295324"/>
              <a:gd name="connsiteY3" fmla="*/ 2712390 h 9570390"/>
              <a:gd name="connsiteX4" fmla="*/ 0 w 12295324"/>
              <a:gd name="connsiteY4" fmla="*/ 0 h 9570390"/>
              <a:gd name="connsiteX5" fmla="*/ 3160849 w 12295324"/>
              <a:gd name="connsiteY5" fmla="*/ 9570390 h 9570390"/>
              <a:gd name="connsiteX0" fmla="*/ 3363434 w 12497909"/>
              <a:gd name="connsiteY0" fmla="*/ 9356550 h 9356550"/>
              <a:gd name="connsiteX1" fmla="*/ 5154134 w 12497909"/>
              <a:gd name="connsiteY1" fmla="*/ 9356550 h 9356550"/>
              <a:gd name="connsiteX2" fmla="*/ 12497909 w 12497909"/>
              <a:gd name="connsiteY2" fmla="*/ 3108150 h 9356550"/>
              <a:gd name="connsiteX3" fmla="*/ 12497909 w 12497909"/>
              <a:gd name="connsiteY3" fmla="*/ 2498550 h 9356550"/>
              <a:gd name="connsiteX4" fmla="*/ 0 w 12497909"/>
              <a:gd name="connsiteY4" fmla="*/ 0 h 9356550"/>
              <a:gd name="connsiteX5" fmla="*/ 3363434 w 12497909"/>
              <a:gd name="connsiteY5" fmla="*/ 9356550 h 9356550"/>
              <a:gd name="connsiteX0" fmla="*/ 20779 w 12497909"/>
              <a:gd name="connsiteY0" fmla="*/ 9367805 h 9367805"/>
              <a:gd name="connsiteX1" fmla="*/ 5154134 w 12497909"/>
              <a:gd name="connsiteY1" fmla="*/ 9356550 h 9367805"/>
              <a:gd name="connsiteX2" fmla="*/ 12497909 w 12497909"/>
              <a:gd name="connsiteY2" fmla="*/ 3108150 h 9367805"/>
              <a:gd name="connsiteX3" fmla="*/ 12497909 w 12497909"/>
              <a:gd name="connsiteY3" fmla="*/ 2498550 h 9367805"/>
              <a:gd name="connsiteX4" fmla="*/ 0 w 12497909"/>
              <a:gd name="connsiteY4" fmla="*/ 0 h 9367805"/>
              <a:gd name="connsiteX5" fmla="*/ 20779 w 12497909"/>
              <a:gd name="connsiteY5" fmla="*/ 9367805 h 9367805"/>
              <a:gd name="connsiteX0" fmla="*/ 20779 w 12497909"/>
              <a:gd name="connsiteY0" fmla="*/ 9367805 h 9367805"/>
              <a:gd name="connsiteX1" fmla="*/ 5131626 w 12497909"/>
              <a:gd name="connsiteY1" fmla="*/ 9367805 h 9367805"/>
              <a:gd name="connsiteX2" fmla="*/ 12497909 w 12497909"/>
              <a:gd name="connsiteY2" fmla="*/ 3108150 h 9367805"/>
              <a:gd name="connsiteX3" fmla="*/ 12497909 w 12497909"/>
              <a:gd name="connsiteY3" fmla="*/ 2498550 h 9367805"/>
              <a:gd name="connsiteX4" fmla="*/ 0 w 12497909"/>
              <a:gd name="connsiteY4" fmla="*/ 0 h 9367805"/>
              <a:gd name="connsiteX5" fmla="*/ 20779 w 12497909"/>
              <a:gd name="connsiteY5" fmla="*/ 9367805 h 9367805"/>
              <a:gd name="connsiteX0" fmla="*/ 20779 w 12497909"/>
              <a:gd name="connsiteY0" fmla="*/ 9367805 h 9367805"/>
              <a:gd name="connsiteX1" fmla="*/ 5131626 w 12497909"/>
              <a:gd name="connsiteY1" fmla="*/ 9367805 h 9367805"/>
              <a:gd name="connsiteX2" fmla="*/ 12497909 w 12497909"/>
              <a:gd name="connsiteY2" fmla="*/ 3108150 h 9367805"/>
              <a:gd name="connsiteX3" fmla="*/ 12497909 w 12497909"/>
              <a:gd name="connsiteY3" fmla="*/ 11255 h 9367805"/>
              <a:gd name="connsiteX4" fmla="*/ 0 w 12497909"/>
              <a:gd name="connsiteY4" fmla="*/ 0 h 9367805"/>
              <a:gd name="connsiteX5" fmla="*/ 20779 w 12497909"/>
              <a:gd name="connsiteY5" fmla="*/ 9367805 h 936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97909" h="9367805">
                <a:moveTo>
                  <a:pt x="20779" y="9367805"/>
                </a:moveTo>
                <a:lnTo>
                  <a:pt x="5131626" y="9367805"/>
                </a:lnTo>
                <a:lnTo>
                  <a:pt x="12497909" y="3108150"/>
                </a:lnTo>
                <a:lnTo>
                  <a:pt x="12497909" y="11255"/>
                </a:lnTo>
                <a:lnTo>
                  <a:pt x="0" y="0"/>
                </a:lnTo>
                <a:cubicBezTo>
                  <a:pt x="6926" y="3122602"/>
                  <a:pt x="13853" y="6245203"/>
                  <a:pt x="20779" y="936780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00982" y="3392051"/>
            <a:ext cx="4620661" cy="362511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>
              <a:defRPr sz="2200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Текст благодарности!</a:t>
            </a:r>
            <a:endParaRPr lang="en-US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684313" y="5083139"/>
            <a:ext cx="4116287" cy="1180091"/>
          </a:xfrm>
        </p:spPr>
        <p:txBody>
          <a:bodyPr lIns="0" tIns="0" rIns="0" bIns="0">
            <a:noAutofit/>
          </a:bodyPr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Наименование организации</a:t>
            </a:r>
            <a:br>
              <a:rPr lang="ru-RU" dirty="0"/>
            </a:br>
            <a:r>
              <a:rPr lang="ru-RU" dirty="0"/>
              <a:t>в две строки</a:t>
            </a:r>
          </a:p>
          <a:p>
            <a:pPr lvl="0"/>
            <a:r>
              <a:rPr lang="ru-RU" dirty="0"/>
              <a:t>Россия, 109074, г. Москва, Китайгородский проезд, д. 7, стр. 3</a:t>
            </a:r>
            <a:br>
              <a:rPr lang="ru-RU" dirty="0"/>
            </a:br>
            <a:r>
              <a:rPr lang="ru-RU" dirty="0"/>
              <a:t>Телефон: +7 (499) 788 18 49; факс: +7 (499) 788 15 75</a:t>
            </a:r>
            <a:br>
              <a:rPr lang="ru-RU" dirty="0"/>
            </a:br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ntc-msk@so-ups.ru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684312" y="6284326"/>
            <a:ext cx="1250950" cy="207914"/>
          </a:xfrm>
        </p:spPr>
        <p:txBody>
          <a:bodyPr lIns="0" tIns="0" rIns="0" bIns="0">
            <a:normAutofit/>
          </a:bodyPr>
          <a:lstStyle>
            <a:lvl1pPr>
              <a:defRPr sz="11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Адрес сайта</a:t>
            </a:r>
          </a:p>
        </p:txBody>
      </p:sp>
      <p:sp>
        <p:nvSpPr>
          <p:cNvPr id="25" name="Полилиния 24"/>
          <p:cNvSpPr/>
          <p:nvPr userDrawn="1"/>
        </p:nvSpPr>
        <p:spPr>
          <a:xfrm>
            <a:off x="5895451" y="4105275"/>
            <a:ext cx="3248025" cy="2752725"/>
          </a:xfrm>
          <a:custGeom>
            <a:avLst/>
            <a:gdLst>
              <a:gd name="connsiteX0" fmla="*/ 0 w 3248025"/>
              <a:gd name="connsiteY0" fmla="*/ 2752725 h 2752725"/>
              <a:gd name="connsiteX1" fmla="*/ 3248025 w 3248025"/>
              <a:gd name="connsiteY1" fmla="*/ 0 h 2752725"/>
              <a:gd name="connsiteX2" fmla="*/ 3248025 w 3248025"/>
              <a:gd name="connsiteY2" fmla="*/ 2752725 h 2752725"/>
              <a:gd name="connsiteX3" fmla="*/ 0 w 3248025"/>
              <a:gd name="connsiteY3" fmla="*/ 2752725 h 275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8025" h="2752725">
                <a:moveTo>
                  <a:pt x="0" y="2752725"/>
                </a:moveTo>
                <a:lnTo>
                  <a:pt x="3248025" y="0"/>
                </a:lnTo>
                <a:lnTo>
                  <a:pt x="3248025" y="2752725"/>
                </a:lnTo>
                <a:lnTo>
                  <a:pt x="0" y="275272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ый треугольник 25"/>
          <p:cNvSpPr/>
          <p:nvPr userDrawn="1"/>
        </p:nvSpPr>
        <p:spPr>
          <a:xfrm flipH="1">
            <a:off x="8204885" y="6064183"/>
            <a:ext cx="938591" cy="79381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8" name="Рисунок 2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8" r="27406" b="-1"/>
          <a:stretch/>
        </p:blipFill>
        <p:spPr>
          <a:xfrm>
            <a:off x="5980657" y="415601"/>
            <a:ext cx="3163343" cy="451986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1" b="35817"/>
          <a:stretch/>
        </p:blipFill>
        <p:spPr>
          <a:xfrm>
            <a:off x="5630682" y="3213066"/>
            <a:ext cx="3481907" cy="3635409"/>
          </a:xfrm>
          <a:prstGeom prst="rect">
            <a:avLst/>
          </a:prstGeom>
        </p:spPr>
      </p:pic>
      <p:sp>
        <p:nvSpPr>
          <p:cNvPr id="15" name="Прямоугольник 14"/>
          <p:cNvSpPr/>
          <p:nvPr userDrawn="1"/>
        </p:nvSpPr>
        <p:spPr>
          <a:xfrm>
            <a:off x="684312" y="4718667"/>
            <a:ext cx="720000" cy="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12" y="553219"/>
            <a:ext cx="2837474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31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повой слайд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 userDrawn="1"/>
        </p:nvSpPr>
        <p:spPr>
          <a:xfrm flipH="1">
            <a:off x="2847179" y="1533326"/>
            <a:ext cx="6295772" cy="5324674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6269" y="1746376"/>
            <a:ext cx="3102962" cy="46960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ru-RU" dirty="0"/>
              <a:t>О компании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tIns="0" rIns="0" bIns="0">
            <a:noAutofit/>
          </a:bodyPr>
          <a:lstStyle>
            <a:lvl1pPr marL="171450" indent="-17145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2" name="Прямоугольный треугольник 11"/>
          <p:cNvSpPr/>
          <p:nvPr userDrawn="1"/>
        </p:nvSpPr>
        <p:spPr>
          <a:xfrm flipH="1">
            <a:off x="8204885" y="6064183"/>
            <a:ext cx="938591" cy="79381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676269" y="864188"/>
            <a:ext cx="7901630" cy="180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Текст 14"/>
          <p:cNvSpPr>
            <a:spLocks noGrp="1"/>
          </p:cNvSpPr>
          <p:nvPr>
            <p:ph type="body" sz="quarter" idx="13" hasCustomPrompt="1"/>
          </p:nvPr>
        </p:nvSpPr>
        <p:spPr>
          <a:xfrm>
            <a:off x="676275" y="2309532"/>
            <a:ext cx="3103563" cy="446087"/>
          </a:xfrm>
        </p:spPr>
        <p:txBody>
          <a:bodyPr lIns="0" tIns="0" rIns="0" bIns="0"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23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75668" y="6495529"/>
            <a:ext cx="3103563" cy="235140"/>
          </a:xfrm>
        </p:spPr>
        <p:txBody>
          <a:bodyPr lIns="0" tIns="0" rIns="0" bIns="0">
            <a:normAutofit/>
          </a:bodyPr>
          <a:lstStyle>
            <a:lvl1pPr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Москва, 2020</a:t>
            </a:r>
          </a:p>
        </p:txBody>
      </p:sp>
      <p:sp>
        <p:nvSpPr>
          <p:cNvPr id="13" name="Текст 25"/>
          <p:cNvSpPr>
            <a:spLocks noGrp="1"/>
          </p:cNvSpPr>
          <p:nvPr>
            <p:ph type="body" sz="quarter" idx="21" hasCustomPrompt="1"/>
          </p:nvPr>
        </p:nvSpPr>
        <p:spPr>
          <a:xfrm>
            <a:off x="3972668" y="276224"/>
            <a:ext cx="4604595" cy="463285"/>
          </a:xfrm>
        </p:spPr>
        <p:txBody>
          <a:bodyPr lIns="0" tIns="0" rIns="0" bIns="0">
            <a:noAutofit/>
          </a:bodyPr>
          <a:lstStyle>
            <a:lvl1pPr algn="r">
              <a:lnSpc>
                <a:spcPts val="1800"/>
              </a:lnSpc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Здесь можно писать заголовок слайда или удалить этот текст, если заголовок не нужен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68" y="420052"/>
            <a:ext cx="2035579" cy="2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62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повой слайд 0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 userDrawn="1"/>
        </p:nvSpPr>
        <p:spPr>
          <a:xfrm flipH="1">
            <a:off x="2847179" y="1533326"/>
            <a:ext cx="6295772" cy="5324674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6269" y="1746376"/>
            <a:ext cx="3102962" cy="46960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ru-RU" dirty="0"/>
              <a:t>О компании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7571" y="2119795"/>
            <a:ext cx="4540328" cy="2037967"/>
          </a:xfrm>
        </p:spPr>
        <p:txBody>
          <a:bodyPr lIns="0" tIns="0" rIns="0" bIns="0">
            <a:noAutofit/>
          </a:bodyPr>
          <a:lstStyle>
            <a:lvl1pPr marL="171450" indent="-17145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2" name="Прямоугольный треугольник 11"/>
          <p:cNvSpPr/>
          <p:nvPr userDrawn="1"/>
        </p:nvSpPr>
        <p:spPr>
          <a:xfrm flipH="1">
            <a:off x="8204885" y="6064183"/>
            <a:ext cx="938591" cy="79381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676269" y="864188"/>
            <a:ext cx="7901630" cy="180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Текст 14"/>
          <p:cNvSpPr>
            <a:spLocks noGrp="1"/>
          </p:cNvSpPr>
          <p:nvPr>
            <p:ph type="body" sz="quarter" idx="13" hasCustomPrompt="1"/>
          </p:nvPr>
        </p:nvSpPr>
        <p:spPr>
          <a:xfrm>
            <a:off x="676275" y="2309532"/>
            <a:ext cx="3103563" cy="446087"/>
          </a:xfrm>
        </p:spPr>
        <p:txBody>
          <a:bodyPr lIns="0" tIns="0" rIns="0" bIns="0"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23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75668" y="6495529"/>
            <a:ext cx="3103563" cy="235140"/>
          </a:xfrm>
        </p:spPr>
        <p:txBody>
          <a:bodyPr lIns="0" tIns="0" rIns="0" bIns="0">
            <a:normAutofit/>
          </a:bodyPr>
          <a:lstStyle>
            <a:lvl1pPr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Москва, 2020</a:t>
            </a:r>
          </a:p>
        </p:txBody>
      </p:sp>
      <p:sp>
        <p:nvSpPr>
          <p:cNvPr id="13" name="Текст 25"/>
          <p:cNvSpPr>
            <a:spLocks noGrp="1"/>
          </p:cNvSpPr>
          <p:nvPr>
            <p:ph type="body" sz="quarter" idx="21" hasCustomPrompt="1"/>
          </p:nvPr>
        </p:nvSpPr>
        <p:spPr>
          <a:xfrm>
            <a:off x="3972668" y="276224"/>
            <a:ext cx="4604595" cy="463285"/>
          </a:xfrm>
        </p:spPr>
        <p:txBody>
          <a:bodyPr lIns="0" tIns="0" rIns="0" bIns="0">
            <a:noAutofit/>
          </a:bodyPr>
          <a:lstStyle>
            <a:lvl1pPr algn="r">
              <a:lnSpc>
                <a:spcPts val="1800"/>
              </a:lnSpc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Здесь можно писать заголовок слайда или удалить этот текст, если заголовок не нужен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23" hasCustomPrompt="1"/>
          </p:nvPr>
        </p:nvSpPr>
        <p:spPr>
          <a:xfrm>
            <a:off x="4037571" y="1758134"/>
            <a:ext cx="3103563" cy="334278"/>
          </a:xfrm>
        </p:spPr>
        <p:txBody>
          <a:bodyPr lIns="0" tIns="0" rIns="0" bIns="0">
            <a:noAutofit/>
          </a:bodyPr>
          <a:lstStyle>
            <a:lvl1pPr>
              <a:lnSpc>
                <a:spcPts val="1600"/>
              </a:lnSpc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68" y="420052"/>
            <a:ext cx="2035579" cy="2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68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повой слайд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 userDrawn="1"/>
        </p:nvSpPr>
        <p:spPr>
          <a:xfrm rot="5400000" flipH="1">
            <a:off x="-414092" y="2024308"/>
            <a:ext cx="5237634" cy="4429750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46513" y="1746376"/>
            <a:ext cx="3102962" cy="46960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ru-RU" dirty="0"/>
              <a:t>О компании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6513" y="2962274"/>
            <a:ext cx="4540328" cy="3217334"/>
          </a:xfrm>
        </p:spPr>
        <p:txBody>
          <a:bodyPr lIns="0" tIns="0" rIns="0" bIns="0">
            <a:noAutofit/>
          </a:bodyPr>
          <a:lstStyle>
            <a:lvl1pPr marL="171450" indent="-17145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2" name="Прямоугольный треугольник 11"/>
          <p:cNvSpPr/>
          <p:nvPr userDrawn="1"/>
        </p:nvSpPr>
        <p:spPr>
          <a:xfrm flipH="1">
            <a:off x="8204885" y="6064183"/>
            <a:ext cx="938591" cy="79381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676269" y="864188"/>
            <a:ext cx="7901630" cy="180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Текст 14"/>
          <p:cNvSpPr>
            <a:spLocks noGrp="1"/>
          </p:cNvSpPr>
          <p:nvPr>
            <p:ph type="body" sz="quarter" idx="13" hasCustomPrompt="1"/>
          </p:nvPr>
        </p:nvSpPr>
        <p:spPr>
          <a:xfrm>
            <a:off x="3846519" y="2309532"/>
            <a:ext cx="3103563" cy="446087"/>
          </a:xfrm>
        </p:spPr>
        <p:txBody>
          <a:bodyPr lIns="0" tIns="0" rIns="0" bIns="0"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23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75668" y="6495529"/>
            <a:ext cx="3103563" cy="235140"/>
          </a:xfrm>
        </p:spPr>
        <p:txBody>
          <a:bodyPr lIns="0" tIns="0" rIns="0" bIns="0">
            <a:normAutofit/>
          </a:bodyPr>
          <a:lstStyle>
            <a:lvl1pPr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Москва, 2020</a:t>
            </a:r>
          </a:p>
        </p:txBody>
      </p:sp>
      <p:sp>
        <p:nvSpPr>
          <p:cNvPr id="13" name="Текст 25"/>
          <p:cNvSpPr>
            <a:spLocks noGrp="1"/>
          </p:cNvSpPr>
          <p:nvPr>
            <p:ph type="body" sz="quarter" idx="21" hasCustomPrompt="1"/>
          </p:nvPr>
        </p:nvSpPr>
        <p:spPr>
          <a:xfrm>
            <a:off x="3972668" y="276224"/>
            <a:ext cx="4604595" cy="463285"/>
          </a:xfrm>
        </p:spPr>
        <p:txBody>
          <a:bodyPr lIns="0" tIns="0" rIns="0" bIns="0">
            <a:noAutofit/>
          </a:bodyPr>
          <a:lstStyle>
            <a:lvl1pPr algn="r">
              <a:lnSpc>
                <a:spcPts val="1800"/>
              </a:lnSpc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Здесь можно писать заголовок слайда или удалить этот текст, если заголовок не нужен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68" y="420052"/>
            <a:ext cx="2035579" cy="2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8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 userDrawn="1"/>
        </p:nvSpPr>
        <p:spPr>
          <a:xfrm rot="10800000" flipH="1">
            <a:off x="4037570" y="-2"/>
            <a:ext cx="5105905" cy="4318339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6269" y="1746376"/>
            <a:ext cx="3102962" cy="46960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ru-RU" dirty="0"/>
              <a:t>О компании</a:t>
            </a:r>
            <a:endParaRPr lang="en-US" dirty="0"/>
          </a:p>
        </p:txBody>
      </p:sp>
      <p:sp>
        <p:nvSpPr>
          <p:cNvPr id="12" name="Прямоугольный треугольник 11"/>
          <p:cNvSpPr/>
          <p:nvPr userDrawn="1"/>
        </p:nvSpPr>
        <p:spPr>
          <a:xfrm flipH="1">
            <a:off x="8204885" y="6064183"/>
            <a:ext cx="938591" cy="79381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676269" y="864188"/>
            <a:ext cx="7901630" cy="180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75668" y="6495529"/>
            <a:ext cx="3103563" cy="235140"/>
          </a:xfrm>
        </p:spPr>
        <p:txBody>
          <a:bodyPr lIns="0" tIns="0" rIns="0" bIns="0">
            <a:normAutofit/>
          </a:bodyPr>
          <a:lstStyle>
            <a:lvl1pPr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Москва, 2020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6"/>
          </p:nvPr>
        </p:nvSpPr>
        <p:spPr>
          <a:xfrm>
            <a:off x="675668" y="2392565"/>
            <a:ext cx="3103563" cy="1925771"/>
          </a:xfrm>
        </p:spPr>
        <p:txBody>
          <a:bodyPr lIns="0" tIns="0" rIns="0" bIns="0">
            <a:noAutofit/>
          </a:bodyPr>
          <a:lstStyle>
            <a:lvl1pPr marL="171450" indent="-17145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026660" y="2562225"/>
            <a:ext cx="3992562" cy="3245481"/>
          </a:xfrm>
        </p:spPr>
        <p:txBody>
          <a:bodyPr anchor="ctr">
            <a:noAutofit/>
          </a:bodyPr>
          <a:lstStyle>
            <a:lvl1pPr>
              <a:defRPr sz="1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148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7571" y="4546833"/>
            <a:ext cx="4540328" cy="1392672"/>
          </a:xfrm>
        </p:spPr>
        <p:txBody>
          <a:bodyPr lIns="0" tIns="0" rIns="0" bIns="0">
            <a:noAutofit/>
          </a:bodyPr>
          <a:lstStyle>
            <a:lvl1pPr marL="171450" indent="-17145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5" name="Текст 25"/>
          <p:cNvSpPr>
            <a:spLocks noGrp="1"/>
          </p:cNvSpPr>
          <p:nvPr>
            <p:ph type="body" sz="quarter" idx="21" hasCustomPrompt="1"/>
          </p:nvPr>
        </p:nvSpPr>
        <p:spPr>
          <a:xfrm>
            <a:off x="3972668" y="276224"/>
            <a:ext cx="4604595" cy="463285"/>
          </a:xfrm>
        </p:spPr>
        <p:txBody>
          <a:bodyPr lIns="0" tIns="0" rIns="0" bIns="0">
            <a:noAutofit/>
          </a:bodyPr>
          <a:lstStyle>
            <a:lvl1pPr algn="r">
              <a:lnSpc>
                <a:spcPts val="1800"/>
              </a:lnSpc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Здесь можно писать заголовок слайда или удалить этот текст, если заголовок не нужен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68" y="420052"/>
            <a:ext cx="2035579" cy="2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84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акцен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 userDrawn="1"/>
        </p:nvSpPr>
        <p:spPr>
          <a:xfrm flipH="1">
            <a:off x="2847179" y="1533326"/>
            <a:ext cx="6295772" cy="5324674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6269" y="1746377"/>
            <a:ext cx="3102962" cy="469602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ru-RU" dirty="0"/>
              <a:t>Наша миссия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lnSpc>
                <a:spcPct val="70000"/>
              </a:lnSpc>
              <a:defRPr sz="28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/>
              <a:t>Содействие</a:t>
            </a:r>
          </a:p>
          <a:p>
            <a:pPr lvl="0"/>
            <a:r>
              <a:rPr lang="ru-RU" dirty="0"/>
              <a:t>экономическому</a:t>
            </a:r>
          </a:p>
          <a:p>
            <a:pPr lvl="0"/>
            <a:r>
              <a:rPr lang="ru-RU" dirty="0"/>
              <a:t>развитию</a:t>
            </a:r>
          </a:p>
          <a:p>
            <a:pPr lvl="0"/>
            <a:r>
              <a:rPr lang="ru-RU" dirty="0"/>
              <a:t>через оптимизацию</a:t>
            </a:r>
          </a:p>
          <a:p>
            <a:pPr lvl="0"/>
            <a:r>
              <a:rPr lang="ru-RU" dirty="0"/>
              <a:t>и развитие</a:t>
            </a:r>
          </a:p>
          <a:p>
            <a:pPr lvl="0"/>
            <a:r>
              <a:rPr lang="ru-RU" dirty="0"/>
              <a:t>энергосистем</a:t>
            </a:r>
          </a:p>
          <a:p>
            <a:pPr lvl="0"/>
            <a:r>
              <a:rPr lang="ru-RU" dirty="0"/>
              <a:t>любого масштаба</a:t>
            </a:r>
          </a:p>
        </p:txBody>
      </p:sp>
      <p:sp>
        <p:nvSpPr>
          <p:cNvPr id="12" name="Прямоугольный треугольник 11"/>
          <p:cNvSpPr/>
          <p:nvPr userDrawn="1"/>
        </p:nvSpPr>
        <p:spPr>
          <a:xfrm flipH="1">
            <a:off x="8204885" y="6064183"/>
            <a:ext cx="938591" cy="79381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676269" y="864188"/>
            <a:ext cx="7901630" cy="180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3" hasCustomPrompt="1"/>
          </p:nvPr>
        </p:nvSpPr>
        <p:spPr>
          <a:xfrm>
            <a:off x="676275" y="2309532"/>
            <a:ext cx="3103563" cy="446087"/>
          </a:xfrm>
        </p:spPr>
        <p:txBody>
          <a:bodyPr lIns="0" tIns="0" rIns="0" bIns="0">
            <a:no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8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75668" y="6495529"/>
            <a:ext cx="3103563" cy="235140"/>
          </a:xfrm>
        </p:spPr>
        <p:txBody>
          <a:bodyPr lIns="0" tIns="0" rIns="0" bIns="0">
            <a:normAutofit/>
          </a:bodyPr>
          <a:lstStyle>
            <a:lvl1pPr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Москва, 2020</a:t>
            </a:r>
          </a:p>
        </p:txBody>
      </p:sp>
      <p:sp>
        <p:nvSpPr>
          <p:cNvPr id="14" name="Текст 25"/>
          <p:cNvSpPr>
            <a:spLocks noGrp="1"/>
          </p:cNvSpPr>
          <p:nvPr>
            <p:ph type="body" sz="quarter" idx="21" hasCustomPrompt="1"/>
          </p:nvPr>
        </p:nvSpPr>
        <p:spPr>
          <a:xfrm>
            <a:off x="3972668" y="276224"/>
            <a:ext cx="4604595" cy="463285"/>
          </a:xfrm>
        </p:spPr>
        <p:txBody>
          <a:bodyPr lIns="0" tIns="0" rIns="0" bIns="0">
            <a:noAutofit/>
          </a:bodyPr>
          <a:lstStyle>
            <a:lvl1pPr algn="r">
              <a:lnSpc>
                <a:spcPts val="1800"/>
              </a:lnSpc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Здесь можно писать заголовок слайда или удалить этот текст, если заголовок не нужен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68" y="420052"/>
            <a:ext cx="2035579" cy="2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11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элем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 userDrawn="1"/>
        </p:nvSpPr>
        <p:spPr>
          <a:xfrm flipH="1">
            <a:off x="5358871" y="3657600"/>
            <a:ext cx="3784079" cy="3200400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966" y="4237550"/>
            <a:ext cx="2150709" cy="1826633"/>
          </a:xfrm>
        </p:spPr>
        <p:txBody>
          <a:bodyPr lIns="0" tIns="0" rIns="0" bIns="0">
            <a:noAutofit/>
          </a:bodyPr>
          <a:lstStyle>
            <a:lvl1pPr marL="171450" indent="-17145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12" name="Прямоугольный треугольник 11"/>
          <p:cNvSpPr/>
          <p:nvPr userDrawn="1"/>
        </p:nvSpPr>
        <p:spPr>
          <a:xfrm flipH="1">
            <a:off x="8204885" y="6064183"/>
            <a:ext cx="938591" cy="79381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олилиния 4"/>
          <p:cNvSpPr/>
          <p:nvPr userDrawn="1"/>
        </p:nvSpPr>
        <p:spPr>
          <a:xfrm>
            <a:off x="1381125" y="-15534"/>
            <a:ext cx="4229100" cy="3648075"/>
          </a:xfrm>
          <a:custGeom>
            <a:avLst/>
            <a:gdLst>
              <a:gd name="connsiteX0" fmla="*/ 0 w 4229100"/>
              <a:gd name="connsiteY0" fmla="*/ 3648075 h 3648075"/>
              <a:gd name="connsiteX1" fmla="*/ 0 w 4229100"/>
              <a:gd name="connsiteY1" fmla="*/ 1362075 h 3648075"/>
              <a:gd name="connsiteX2" fmla="*/ 1600200 w 4229100"/>
              <a:gd name="connsiteY2" fmla="*/ 0 h 3648075"/>
              <a:gd name="connsiteX3" fmla="*/ 4229100 w 4229100"/>
              <a:gd name="connsiteY3" fmla="*/ 0 h 3648075"/>
              <a:gd name="connsiteX4" fmla="*/ 0 w 4229100"/>
              <a:gd name="connsiteY4" fmla="*/ 3648075 h 364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9100" h="3648075">
                <a:moveTo>
                  <a:pt x="0" y="3648075"/>
                </a:moveTo>
                <a:lnTo>
                  <a:pt x="0" y="1362075"/>
                </a:lnTo>
                <a:lnTo>
                  <a:pt x="1600200" y="0"/>
                </a:lnTo>
                <a:lnTo>
                  <a:pt x="4229100" y="0"/>
                </a:lnTo>
                <a:lnTo>
                  <a:pt x="0" y="36480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олилиния 18"/>
          <p:cNvSpPr/>
          <p:nvPr userDrawn="1"/>
        </p:nvSpPr>
        <p:spPr>
          <a:xfrm>
            <a:off x="3975785" y="-15534"/>
            <a:ext cx="4229100" cy="3648075"/>
          </a:xfrm>
          <a:custGeom>
            <a:avLst/>
            <a:gdLst>
              <a:gd name="connsiteX0" fmla="*/ 0 w 4229100"/>
              <a:gd name="connsiteY0" fmla="*/ 3648075 h 3648075"/>
              <a:gd name="connsiteX1" fmla="*/ 0 w 4229100"/>
              <a:gd name="connsiteY1" fmla="*/ 1362075 h 3648075"/>
              <a:gd name="connsiteX2" fmla="*/ 1600200 w 4229100"/>
              <a:gd name="connsiteY2" fmla="*/ 0 h 3648075"/>
              <a:gd name="connsiteX3" fmla="*/ 4229100 w 4229100"/>
              <a:gd name="connsiteY3" fmla="*/ 0 h 3648075"/>
              <a:gd name="connsiteX4" fmla="*/ 0 w 4229100"/>
              <a:gd name="connsiteY4" fmla="*/ 3648075 h 364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9100" h="3648075">
                <a:moveTo>
                  <a:pt x="0" y="3648075"/>
                </a:moveTo>
                <a:lnTo>
                  <a:pt x="0" y="1362075"/>
                </a:lnTo>
                <a:lnTo>
                  <a:pt x="1600200" y="0"/>
                </a:lnTo>
                <a:lnTo>
                  <a:pt x="4229100" y="0"/>
                </a:lnTo>
                <a:lnTo>
                  <a:pt x="0" y="36480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олилиния 23"/>
          <p:cNvSpPr/>
          <p:nvPr userDrawn="1"/>
        </p:nvSpPr>
        <p:spPr>
          <a:xfrm>
            <a:off x="6559630" y="-18085"/>
            <a:ext cx="2590800" cy="3669506"/>
          </a:xfrm>
          <a:custGeom>
            <a:avLst/>
            <a:gdLst>
              <a:gd name="connsiteX0" fmla="*/ 0 w 4229100"/>
              <a:gd name="connsiteY0" fmla="*/ 3648075 h 3648075"/>
              <a:gd name="connsiteX1" fmla="*/ 0 w 4229100"/>
              <a:gd name="connsiteY1" fmla="*/ 1362075 h 3648075"/>
              <a:gd name="connsiteX2" fmla="*/ 1600200 w 4229100"/>
              <a:gd name="connsiteY2" fmla="*/ 0 h 3648075"/>
              <a:gd name="connsiteX3" fmla="*/ 4229100 w 4229100"/>
              <a:gd name="connsiteY3" fmla="*/ 0 h 3648075"/>
              <a:gd name="connsiteX4" fmla="*/ 0 w 4229100"/>
              <a:gd name="connsiteY4" fmla="*/ 3648075 h 3648075"/>
              <a:gd name="connsiteX0" fmla="*/ 0 w 4229100"/>
              <a:gd name="connsiteY0" fmla="*/ 3648075 h 3648075"/>
              <a:gd name="connsiteX1" fmla="*/ 0 w 4229100"/>
              <a:gd name="connsiteY1" fmla="*/ 1362075 h 3648075"/>
              <a:gd name="connsiteX2" fmla="*/ 1600200 w 4229100"/>
              <a:gd name="connsiteY2" fmla="*/ 0 h 3648075"/>
              <a:gd name="connsiteX3" fmla="*/ 4229100 w 4229100"/>
              <a:gd name="connsiteY3" fmla="*/ 0 h 3648075"/>
              <a:gd name="connsiteX4" fmla="*/ 2584370 w 4229100"/>
              <a:gd name="connsiteY4" fmla="*/ 1406354 h 3648075"/>
              <a:gd name="connsiteX5" fmla="*/ 0 w 4229100"/>
              <a:gd name="connsiteY5" fmla="*/ 3648075 h 3648075"/>
              <a:gd name="connsiteX0" fmla="*/ 0 w 2584370"/>
              <a:gd name="connsiteY0" fmla="*/ 3648075 h 3648075"/>
              <a:gd name="connsiteX1" fmla="*/ 0 w 2584370"/>
              <a:gd name="connsiteY1" fmla="*/ 1362075 h 3648075"/>
              <a:gd name="connsiteX2" fmla="*/ 1600200 w 2584370"/>
              <a:gd name="connsiteY2" fmla="*/ 0 h 3648075"/>
              <a:gd name="connsiteX3" fmla="*/ 1885950 w 2584370"/>
              <a:gd name="connsiteY3" fmla="*/ 581025 h 3648075"/>
              <a:gd name="connsiteX4" fmla="*/ 2584370 w 2584370"/>
              <a:gd name="connsiteY4" fmla="*/ 1406354 h 3648075"/>
              <a:gd name="connsiteX5" fmla="*/ 0 w 2584370"/>
              <a:gd name="connsiteY5" fmla="*/ 3648075 h 3648075"/>
              <a:gd name="connsiteX0" fmla="*/ 0 w 2590800"/>
              <a:gd name="connsiteY0" fmla="*/ 3667125 h 3667125"/>
              <a:gd name="connsiteX1" fmla="*/ 0 w 2590800"/>
              <a:gd name="connsiteY1" fmla="*/ 1381125 h 3667125"/>
              <a:gd name="connsiteX2" fmla="*/ 1600200 w 2590800"/>
              <a:gd name="connsiteY2" fmla="*/ 19050 h 3667125"/>
              <a:gd name="connsiteX3" fmla="*/ 2590800 w 2590800"/>
              <a:gd name="connsiteY3" fmla="*/ 0 h 3667125"/>
              <a:gd name="connsiteX4" fmla="*/ 2584370 w 2590800"/>
              <a:gd name="connsiteY4" fmla="*/ 1425404 h 3667125"/>
              <a:gd name="connsiteX5" fmla="*/ 0 w 2590800"/>
              <a:gd name="connsiteY5" fmla="*/ 3667125 h 3667125"/>
              <a:gd name="connsiteX0" fmla="*/ 0 w 2590800"/>
              <a:gd name="connsiteY0" fmla="*/ 3667125 h 3667125"/>
              <a:gd name="connsiteX1" fmla="*/ 0 w 2590800"/>
              <a:gd name="connsiteY1" fmla="*/ 1381125 h 3667125"/>
              <a:gd name="connsiteX2" fmla="*/ 1666875 w 2590800"/>
              <a:gd name="connsiteY2" fmla="*/ 0 h 3667125"/>
              <a:gd name="connsiteX3" fmla="*/ 2590800 w 2590800"/>
              <a:gd name="connsiteY3" fmla="*/ 0 h 3667125"/>
              <a:gd name="connsiteX4" fmla="*/ 2584370 w 2590800"/>
              <a:gd name="connsiteY4" fmla="*/ 1425404 h 3667125"/>
              <a:gd name="connsiteX5" fmla="*/ 0 w 2590800"/>
              <a:gd name="connsiteY5" fmla="*/ 3667125 h 3667125"/>
              <a:gd name="connsiteX0" fmla="*/ 0 w 2590800"/>
              <a:gd name="connsiteY0" fmla="*/ 3669506 h 3669506"/>
              <a:gd name="connsiteX1" fmla="*/ 0 w 2590800"/>
              <a:gd name="connsiteY1" fmla="*/ 1383506 h 3669506"/>
              <a:gd name="connsiteX2" fmla="*/ 1640681 w 2590800"/>
              <a:gd name="connsiteY2" fmla="*/ 0 h 3669506"/>
              <a:gd name="connsiteX3" fmla="*/ 2590800 w 2590800"/>
              <a:gd name="connsiteY3" fmla="*/ 2381 h 3669506"/>
              <a:gd name="connsiteX4" fmla="*/ 2584370 w 2590800"/>
              <a:gd name="connsiteY4" fmla="*/ 1427785 h 3669506"/>
              <a:gd name="connsiteX5" fmla="*/ 0 w 2590800"/>
              <a:gd name="connsiteY5" fmla="*/ 3669506 h 3669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800" h="3669506">
                <a:moveTo>
                  <a:pt x="0" y="3669506"/>
                </a:moveTo>
                <a:lnTo>
                  <a:pt x="0" y="1383506"/>
                </a:lnTo>
                <a:lnTo>
                  <a:pt x="1640681" y="0"/>
                </a:lnTo>
                <a:lnTo>
                  <a:pt x="2590800" y="2381"/>
                </a:lnTo>
                <a:cubicBezTo>
                  <a:pt x="2588657" y="477516"/>
                  <a:pt x="2586513" y="952650"/>
                  <a:pt x="2584370" y="1427785"/>
                </a:cubicBezTo>
                <a:lnTo>
                  <a:pt x="0" y="366950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6269" y="1746376"/>
            <a:ext cx="3102962" cy="46960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ru-RU" dirty="0"/>
              <a:t>О компании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676269" y="864188"/>
            <a:ext cx="7901630" cy="180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75668" y="6495529"/>
            <a:ext cx="3103563" cy="235140"/>
          </a:xfrm>
        </p:spPr>
        <p:txBody>
          <a:bodyPr lIns="0" tIns="0" rIns="0" bIns="0">
            <a:normAutofit/>
          </a:bodyPr>
          <a:lstStyle>
            <a:lvl1pPr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Москва, 2020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3973718" y="4244087"/>
            <a:ext cx="2169908" cy="1826633"/>
          </a:xfrm>
        </p:spPr>
        <p:txBody>
          <a:bodyPr lIns="0" tIns="0" rIns="0" bIns="0">
            <a:noAutofit/>
          </a:bodyPr>
          <a:lstStyle>
            <a:lvl1pPr marL="171450" indent="-17145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7"/>
          </p:nvPr>
        </p:nvSpPr>
        <p:spPr>
          <a:xfrm>
            <a:off x="6561730" y="4237549"/>
            <a:ext cx="2015533" cy="1826633"/>
          </a:xfrm>
        </p:spPr>
        <p:txBody>
          <a:bodyPr lIns="0" tIns="0" rIns="0" bIns="0">
            <a:noAutofit/>
          </a:bodyPr>
          <a:lstStyle>
            <a:lvl1pPr marL="171450" indent="-17145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8" hasCustomPrompt="1"/>
          </p:nvPr>
        </p:nvSpPr>
        <p:spPr>
          <a:xfrm>
            <a:off x="1343916" y="3931026"/>
            <a:ext cx="2150709" cy="304015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9" hasCustomPrompt="1"/>
          </p:nvPr>
        </p:nvSpPr>
        <p:spPr>
          <a:xfrm>
            <a:off x="3972668" y="3940072"/>
            <a:ext cx="2169908" cy="304015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20" hasCustomPrompt="1"/>
          </p:nvPr>
        </p:nvSpPr>
        <p:spPr>
          <a:xfrm>
            <a:off x="6559630" y="3927355"/>
            <a:ext cx="2017633" cy="304015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20" name="Текст 25"/>
          <p:cNvSpPr>
            <a:spLocks noGrp="1"/>
          </p:cNvSpPr>
          <p:nvPr>
            <p:ph type="body" sz="quarter" idx="21" hasCustomPrompt="1"/>
          </p:nvPr>
        </p:nvSpPr>
        <p:spPr>
          <a:xfrm>
            <a:off x="3972668" y="276224"/>
            <a:ext cx="4604595" cy="463285"/>
          </a:xfrm>
        </p:spPr>
        <p:txBody>
          <a:bodyPr lIns="0" tIns="0" rIns="0" bIns="0">
            <a:noAutofit/>
          </a:bodyPr>
          <a:lstStyle>
            <a:lvl1pPr algn="r">
              <a:lnSpc>
                <a:spcPts val="1800"/>
              </a:lnSpc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Здесь можно писать заголовок слайда или удалить этот текст, если заголовок не нужен</a:t>
            </a:r>
          </a:p>
        </p:txBody>
      </p:sp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68" y="420052"/>
            <a:ext cx="2035579" cy="2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8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элемента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 userDrawn="1"/>
        </p:nvSpPr>
        <p:spPr>
          <a:xfrm flipH="1">
            <a:off x="5358871" y="3657600"/>
            <a:ext cx="3784079" cy="3200400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669" y="2529120"/>
            <a:ext cx="2877846" cy="1826633"/>
          </a:xfrm>
        </p:spPr>
        <p:txBody>
          <a:bodyPr lIns="0" tIns="0" rIns="0" bIns="0">
            <a:noAutofit/>
          </a:bodyPr>
          <a:lstStyle>
            <a:lvl1pPr marL="171450" indent="-17145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12" name="Прямоугольный треугольник 11"/>
          <p:cNvSpPr/>
          <p:nvPr userDrawn="1"/>
        </p:nvSpPr>
        <p:spPr>
          <a:xfrm flipH="1">
            <a:off x="8204885" y="6064183"/>
            <a:ext cx="938591" cy="79381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6269" y="1746376"/>
            <a:ext cx="2877289" cy="46960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ru-RU" dirty="0"/>
              <a:t>О компании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3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75668" y="6495529"/>
            <a:ext cx="3103563" cy="235140"/>
          </a:xfrm>
        </p:spPr>
        <p:txBody>
          <a:bodyPr lIns="0" tIns="0" rIns="0" bIns="0">
            <a:normAutofit/>
          </a:bodyPr>
          <a:lstStyle>
            <a:lvl1pPr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Москва, 2020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3973718" y="4244087"/>
            <a:ext cx="2169908" cy="1826633"/>
          </a:xfrm>
        </p:spPr>
        <p:txBody>
          <a:bodyPr lIns="0" tIns="0" rIns="0" bIns="0">
            <a:noAutofit/>
          </a:bodyPr>
          <a:lstStyle>
            <a:lvl1pPr marL="171450" indent="-17145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7"/>
          </p:nvPr>
        </p:nvSpPr>
        <p:spPr>
          <a:xfrm>
            <a:off x="6561730" y="4237549"/>
            <a:ext cx="2015533" cy="1826633"/>
          </a:xfrm>
        </p:spPr>
        <p:txBody>
          <a:bodyPr lIns="0" tIns="0" rIns="0" bIns="0">
            <a:noAutofit/>
          </a:bodyPr>
          <a:lstStyle>
            <a:lvl1pPr marL="171450" indent="-17145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9" hasCustomPrompt="1"/>
          </p:nvPr>
        </p:nvSpPr>
        <p:spPr>
          <a:xfrm>
            <a:off x="3972668" y="3940072"/>
            <a:ext cx="2169908" cy="304015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20" hasCustomPrompt="1"/>
          </p:nvPr>
        </p:nvSpPr>
        <p:spPr>
          <a:xfrm>
            <a:off x="6559630" y="3927355"/>
            <a:ext cx="2017633" cy="304015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20" name="Полилиния 19"/>
          <p:cNvSpPr/>
          <p:nvPr userDrawn="1"/>
        </p:nvSpPr>
        <p:spPr>
          <a:xfrm>
            <a:off x="3972668" y="3271"/>
            <a:ext cx="4232261" cy="3650802"/>
          </a:xfrm>
          <a:custGeom>
            <a:avLst/>
            <a:gdLst>
              <a:gd name="connsiteX0" fmla="*/ 0 w 4229100"/>
              <a:gd name="connsiteY0" fmla="*/ 3648075 h 3648075"/>
              <a:gd name="connsiteX1" fmla="*/ 0 w 4229100"/>
              <a:gd name="connsiteY1" fmla="*/ 1362075 h 3648075"/>
              <a:gd name="connsiteX2" fmla="*/ 1600200 w 4229100"/>
              <a:gd name="connsiteY2" fmla="*/ 0 h 3648075"/>
              <a:gd name="connsiteX3" fmla="*/ 4229100 w 4229100"/>
              <a:gd name="connsiteY3" fmla="*/ 0 h 3648075"/>
              <a:gd name="connsiteX4" fmla="*/ 0 w 4229100"/>
              <a:gd name="connsiteY4" fmla="*/ 3648075 h 364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9100" h="3648075">
                <a:moveTo>
                  <a:pt x="0" y="3648075"/>
                </a:moveTo>
                <a:lnTo>
                  <a:pt x="0" y="1362075"/>
                </a:lnTo>
                <a:lnTo>
                  <a:pt x="1600200" y="0"/>
                </a:lnTo>
                <a:lnTo>
                  <a:pt x="4229100" y="0"/>
                </a:lnTo>
                <a:lnTo>
                  <a:pt x="0" y="36480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олилиния 23"/>
          <p:cNvSpPr/>
          <p:nvPr userDrawn="1"/>
        </p:nvSpPr>
        <p:spPr>
          <a:xfrm>
            <a:off x="6558049" y="3271"/>
            <a:ext cx="2594189" cy="3650802"/>
          </a:xfrm>
          <a:custGeom>
            <a:avLst/>
            <a:gdLst>
              <a:gd name="connsiteX0" fmla="*/ 0 w 4229100"/>
              <a:gd name="connsiteY0" fmla="*/ 3648075 h 3648075"/>
              <a:gd name="connsiteX1" fmla="*/ 0 w 4229100"/>
              <a:gd name="connsiteY1" fmla="*/ 1362075 h 3648075"/>
              <a:gd name="connsiteX2" fmla="*/ 1600200 w 4229100"/>
              <a:gd name="connsiteY2" fmla="*/ 0 h 3648075"/>
              <a:gd name="connsiteX3" fmla="*/ 4229100 w 4229100"/>
              <a:gd name="connsiteY3" fmla="*/ 0 h 3648075"/>
              <a:gd name="connsiteX4" fmla="*/ 0 w 4229100"/>
              <a:gd name="connsiteY4" fmla="*/ 3648075 h 3648075"/>
              <a:gd name="connsiteX0" fmla="*/ 0 w 2582764"/>
              <a:gd name="connsiteY0" fmla="*/ 3648075 h 3648075"/>
              <a:gd name="connsiteX1" fmla="*/ 0 w 2582764"/>
              <a:gd name="connsiteY1" fmla="*/ 1362075 h 3648075"/>
              <a:gd name="connsiteX2" fmla="*/ 1600200 w 2582764"/>
              <a:gd name="connsiteY2" fmla="*/ 0 h 3648075"/>
              <a:gd name="connsiteX3" fmla="*/ 2582764 w 2582764"/>
              <a:gd name="connsiteY3" fmla="*/ 1415850 h 3648075"/>
              <a:gd name="connsiteX4" fmla="*/ 0 w 2582764"/>
              <a:gd name="connsiteY4" fmla="*/ 3648075 h 3648075"/>
              <a:gd name="connsiteX0" fmla="*/ 0 w 2582764"/>
              <a:gd name="connsiteY0" fmla="*/ 3648075 h 3648075"/>
              <a:gd name="connsiteX1" fmla="*/ 0 w 2582764"/>
              <a:gd name="connsiteY1" fmla="*/ 1362075 h 3648075"/>
              <a:gd name="connsiteX2" fmla="*/ 1600200 w 2582764"/>
              <a:gd name="connsiteY2" fmla="*/ 0 h 3648075"/>
              <a:gd name="connsiteX3" fmla="*/ 1810241 w 2582764"/>
              <a:gd name="connsiteY3" fmla="*/ 284840 h 3648075"/>
              <a:gd name="connsiteX4" fmla="*/ 2582764 w 2582764"/>
              <a:gd name="connsiteY4" fmla="*/ 1415850 h 3648075"/>
              <a:gd name="connsiteX5" fmla="*/ 0 w 2582764"/>
              <a:gd name="connsiteY5" fmla="*/ 3648075 h 3648075"/>
              <a:gd name="connsiteX0" fmla="*/ 0 w 2592252"/>
              <a:gd name="connsiteY0" fmla="*/ 3648075 h 3648075"/>
              <a:gd name="connsiteX1" fmla="*/ 0 w 2592252"/>
              <a:gd name="connsiteY1" fmla="*/ 1362075 h 3648075"/>
              <a:gd name="connsiteX2" fmla="*/ 1600200 w 2592252"/>
              <a:gd name="connsiteY2" fmla="*/ 0 h 3648075"/>
              <a:gd name="connsiteX3" fmla="*/ 2592252 w 2592252"/>
              <a:gd name="connsiteY3" fmla="*/ 4963 h 3648075"/>
              <a:gd name="connsiteX4" fmla="*/ 2582764 w 2592252"/>
              <a:gd name="connsiteY4" fmla="*/ 1415850 h 3648075"/>
              <a:gd name="connsiteX5" fmla="*/ 0 w 2592252"/>
              <a:gd name="connsiteY5" fmla="*/ 3648075 h 364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2252" h="3648075">
                <a:moveTo>
                  <a:pt x="0" y="3648075"/>
                </a:moveTo>
                <a:lnTo>
                  <a:pt x="0" y="1362075"/>
                </a:lnTo>
                <a:lnTo>
                  <a:pt x="1600200" y="0"/>
                </a:lnTo>
                <a:lnTo>
                  <a:pt x="2592252" y="4963"/>
                </a:lnTo>
                <a:cubicBezTo>
                  <a:pt x="2589089" y="475259"/>
                  <a:pt x="2585927" y="945554"/>
                  <a:pt x="2582764" y="1415850"/>
                </a:cubicBezTo>
                <a:lnTo>
                  <a:pt x="0" y="36480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676269" y="864188"/>
            <a:ext cx="7901630" cy="180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Текст 25"/>
          <p:cNvSpPr>
            <a:spLocks noGrp="1"/>
          </p:cNvSpPr>
          <p:nvPr>
            <p:ph type="body" sz="quarter" idx="21" hasCustomPrompt="1"/>
          </p:nvPr>
        </p:nvSpPr>
        <p:spPr>
          <a:xfrm>
            <a:off x="3972668" y="276224"/>
            <a:ext cx="4604595" cy="463285"/>
          </a:xfrm>
        </p:spPr>
        <p:txBody>
          <a:bodyPr lIns="0" tIns="0" rIns="0" bIns="0">
            <a:noAutofit/>
          </a:bodyPr>
          <a:lstStyle>
            <a:lvl1pPr algn="r">
              <a:lnSpc>
                <a:spcPts val="1800"/>
              </a:lnSpc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Здесь можно писать заголовок слайда или удалить этот текст, если заголовок не нужен</a:t>
            </a:r>
          </a:p>
        </p:txBody>
      </p:sp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68" y="420052"/>
            <a:ext cx="2035579" cy="2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03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элемент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 userDrawn="1"/>
        </p:nvSpPr>
        <p:spPr>
          <a:xfrm flipH="1">
            <a:off x="5358871" y="3657600"/>
            <a:ext cx="3784079" cy="3200400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966" y="3747776"/>
            <a:ext cx="3312759" cy="1826633"/>
          </a:xfrm>
        </p:spPr>
        <p:txBody>
          <a:bodyPr lIns="0" tIns="0" rIns="0" bIns="0">
            <a:noAutofit/>
          </a:bodyPr>
          <a:lstStyle>
            <a:lvl1pPr marL="171450" indent="-17145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2" name="Прямоугольный треугольник 11"/>
          <p:cNvSpPr/>
          <p:nvPr userDrawn="1"/>
        </p:nvSpPr>
        <p:spPr>
          <a:xfrm flipH="1">
            <a:off x="8204885" y="6064183"/>
            <a:ext cx="938591" cy="79381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олилиния 4"/>
          <p:cNvSpPr/>
          <p:nvPr userDrawn="1"/>
        </p:nvSpPr>
        <p:spPr>
          <a:xfrm>
            <a:off x="1381125" y="-18733"/>
            <a:ext cx="3676650" cy="3171525"/>
          </a:xfrm>
          <a:custGeom>
            <a:avLst/>
            <a:gdLst>
              <a:gd name="connsiteX0" fmla="*/ 0 w 4229100"/>
              <a:gd name="connsiteY0" fmla="*/ 3648075 h 3648075"/>
              <a:gd name="connsiteX1" fmla="*/ 0 w 4229100"/>
              <a:gd name="connsiteY1" fmla="*/ 1362075 h 3648075"/>
              <a:gd name="connsiteX2" fmla="*/ 1600200 w 4229100"/>
              <a:gd name="connsiteY2" fmla="*/ 0 h 3648075"/>
              <a:gd name="connsiteX3" fmla="*/ 4229100 w 4229100"/>
              <a:gd name="connsiteY3" fmla="*/ 0 h 3648075"/>
              <a:gd name="connsiteX4" fmla="*/ 0 w 4229100"/>
              <a:gd name="connsiteY4" fmla="*/ 3648075 h 364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9100" h="3648075">
                <a:moveTo>
                  <a:pt x="0" y="3648075"/>
                </a:moveTo>
                <a:lnTo>
                  <a:pt x="0" y="1362075"/>
                </a:lnTo>
                <a:lnTo>
                  <a:pt x="1600200" y="0"/>
                </a:lnTo>
                <a:lnTo>
                  <a:pt x="4229100" y="0"/>
                </a:lnTo>
                <a:lnTo>
                  <a:pt x="0" y="36480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олилиния 18"/>
          <p:cNvSpPr/>
          <p:nvPr userDrawn="1"/>
        </p:nvSpPr>
        <p:spPr>
          <a:xfrm>
            <a:off x="4979194" y="0"/>
            <a:ext cx="3654934" cy="3152792"/>
          </a:xfrm>
          <a:custGeom>
            <a:avLst/>
            <a:gdLst>
              <a:gd name="connsiteX0" fmla="*/ 0 w 4229100"/>
              <a:gd name="connsiteY0" fmla="*/ 3648075 h 3648075"/>
              <a:gd name="connsiteX1" fmla="*/ 0 w 4229100"/>
              <a:gd name="connsiteY1" fmla="*/ 1362075 h 3648075"/>
              <a:gd name="connsiteX2" fmla="*/ 1600200 w 4229100"/>
              <a:gd name="connsiteY2" fmla="*/ 0 h 3648075"/>
              <a:gd name="connsiteX3" fmla="*/ 4229100 w 4229100"/>
              <a:gd name="connsiteY3" fmla="*/ 0 h 3648075"/>
              <a:gd name="connsiteX4" fmla="*/ 0 w 4229100"/>
              <a:gd name="connsiteY4" fmla="*/ 3648075 h 3648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9100" h="3648075">
                <a:moveTo>
                  <a:pt x="0" y="3648075"/>
                </a:moveTo>
                <a:lnTo>
                  <a:pt x="0" y="1362075"/>
                </a:lnTo>
                <a:lnTo>
                  <a:pt x="1600200" y="0"/>
                </a:lnTo>
                <a:lnTo>
                  <a:pt x="4229100" y="0"/>
                </a:lnTo>
                <a:lnTo>
                  <a:pt x="0" y="36480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6269" y="1746376"/>
            <a:ext cx="3102962" cy="46960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ru-RU" dirty="0"/>
              <a:t>О компании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676269" y="864188"/>
            <a:ext cx="7901630" cy="180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75668" y="6495529"/>
            <a:ext cx="3103563" cy="235140"/>
          </a:xfrm>
        </p:spPr>
        <p:txBody>
          <a:bodyPr lIns="0" tIns="0" rIns="0" bIns="0">
            <a:normAutofit/>
          </a:bodyPr>
          <a:lstStyle>
            <a:lvl1pPr>
              <a:defRPr sz="1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Москва, 2020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980243" y="3754313"/>
            <a:ext cx="3597019" cy="1826633"/>
          </a:xfrm>
        </p:spPr>
        <p:txBody>
          <a:bodyPr lIns="0" tIns="0" rIns="0" bIns="0">
            <a:noAutofit/>
          </a:bodyPr>
          <a:lstStyle>
            <a:lvl1pPr marL="171450" indent="-17145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8" hasCustomPrompt="1"/>
          </p:nvPr>
        </p:nvSpPr>
        <p:spPr>
          <a:xfrm>
            <a:off x="1343916" y="3441252"/>
            <a:ext cx="3313809" cy="304015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979194" y="3450298"/>
            <a:ext cx="3598068" cy="304015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000">
                <a:solidFill>
                  <a:schemeClr val="accent1"/>
                </a:solidFill>
              </a:defRPr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676269" y="864188"/>
            <a:ext cx="7901630" cy="180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Текст 25"/>
          <p:cNvSpPr>
            <a:spLocks noGrp="1"/>
          </p:cNvSpPr>
          <p:nvPr>
            <p:ph type="body" sz="quarter" idx="21" hasCustomPrompt="1"/>
          </p:nvPr>
        </p:nvSpPr>
        <p:spPr>
          <a:xfrm>
            <a:off x="3972668" y="276224"/>
            <a:ext cx="4604595" cy="463285"/>
          </a:xfrm>
        </p:spPr>
        <p:txBody>
          <a:bodyPr lIns="0" tIns="0" rIns="0" bIns="0">
            <a:noAutofit/>
          </a:bodyPr>
          <a:lstStyle>
            <a:lvl1pPr algn="r">
              <a:lnSpc>
                <a:spcPts val="1800"/>
              </a:lnSpc>
              <a:defRPr sz="16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Здесь можно писать заголовок слайда или удалить этот текст, если заголовок не нужен</a:t>
            </a: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68" y="420052"/>
            <a:ext cx="2035579" cy="2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43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6269" y="1746376"/>
            <a:ext cx="3102962" cy="931821"/>
          </a:xfrm>
          <a:prstGeom prst="rect">
            <a:avLst/>
          </a:prstGeom>
        </p:spPr>
        <p:txBody>
          <a:bodyPr vert="horz" lIns="0" tIns="0" rIns="91440" bIns="0" rtlCol="0" anchor="t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7571" y="1751438"/>
            <a:ext cx="45403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АКЦЕНТ ИЛИ ЗАГОЛОВОК НУЖНО ПИСАТЬ КАПСОМ</a:t>
            </a:r>
            <a:br>
              <a:rPr lang="ru-RU" dirty="0"/>
            </a:br>
            <a:r>
              <a:rPr lang="ru-RU" dirty="0"/>
              <a:t>И ОРАНЖЕВЫМ ЦВЕТОМ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Обычный текстовый блок нужно писать черным цветом, шрифт </a:t>
            </a:r>
            <a:r>
              <a:rPr lang="en-US" dirty="0"/>
              <a:t>Century Gothic</a:t>
            </a:r>
            <a:r>
              <a:rPr lang="ru-RU" dirty="0"/>
              <a:t>, размер 10</a:t>
            </a:r>
          </a:p>
          <a:p>
            <a:pPr lvl="0"/>
            <a:endParaRPr lang="ru-RU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  <a:p>
            <a:pPr lvl="4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6031" y="6492876"/>
            <a:ext cx="870637" cy="2404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4739E4D-6D07-4D3B-A0F2-CD3FE6D1A6D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234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17" r:id="rId3"/>
    <p:sldLayoutId id="2147483714" r:id="rId4"/>
    <p:sldLayoutId id="2147483712" r:id="rId5"/>
    <p:sldLayoutId id="2147483707" r:id="rId6"/>
    <p:sldLayoutId id="2147483708" r:id="rId7"/>
    <p:sldLayoutId id="2147483710" r:id="rId8"/>
    <p:sldLayoutId id="2147483709" r:id="rId9"/>
    <p:sldLayoutId id="2147483702" r:id="rId10"/>
    <p:sldLayoutId id="2147483703" r:id="rId11"/>
    <p:sldLayoutId id="2147483716" r:id="rId12"/>
    <p:sldLayoutId id="214748371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1400"/>
        </a:lnSpc>
        <a:spcBef>
          <a:spcPts val="1000"/>
        </a:spcBef>
        <a:buSzPct val="60000"/>
        <a:buFontTx/>
        <a:buNone/>
        <a:defRPr sz="1200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1400"/>
        </a:lnSpc>
        <a:spcBef>
          <a:spcPts val="500"/>
        </a:spcBef>
        <a:buSzPct val="60000"/>
        <a:buFontTx/>
        <a:buBlip>
          <a:blip r:embed="rId15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1400"/>
        </a:lnSpc>
        <a:spcBef>
          <a:spcPts val="500"/>
        </a:spcBef>
        <a:buSzPct val="60000"/>
        <a:buFontTx/>
        <a:buBlip>
          <a:blip r:embed="rId15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1400"/>
        </a:lnSpc>
        <a:spcBef>
          <a:spcPts val="500"/>
        </a:spcBef>
        <a:buSzPct val="60000"/>
        <a:buFontTx/>
        <a:buBlip>
          <a:blip r:embed="rId15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1400"/>
        </a:lnSpc>
        <a:spcBef>
          <a:spcPts val="500"/>
        </a:spcBef>
        <a:buSzPct val="60000"/>
        <a:buFontTx/>
        <a:buBlip>
          <a:blip r:embed="rId15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Visio.vsdx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84312" y="2545294"/>
            <a:ext cx="5195280" cy="1261143"/>
          </a:xfrm>
        </p:spPr>
        <p:txBody>
          <a:bodyPr/>
          <a:lstStyle/>
          <a:p>
            <a:r>
              <a:rPr lang="ru-RU" dirty="0"/>
              <a:t>ВНЕДРЕНИЕ ФПТ НА ВОЛЖСКОЙ ГЭС. БЕСЦЕННЫЙ ОПЫТ И ШИРОКИЕ ПЕРСПЕКТИВЫ ДЛЯ ЕЭС РОССИИ</a:t>
            </a:r>
          </a:p>
        </p:txBody>
      </p:sp>
      <p:sp>
        <p:nvSpPr>
          <p:cNvPr id="33" name="Текст 32"/>
          <p:cNvSpPr>
            <a:spLocks noGrp="1"/>
          </p:cNvSpPr>
          <p:nvPr>
            <p:ph type="body" sz="quarter" idx="10"/>
          </p:nvPr>
        </p:nvSpPr>
        <p:spPr>
          <a:xfrm>
            <a:off x="684312" y="4168207"/>
            <a:ext cx="1426876" cy="269322"/>
          </a:xfrm>
        </p:spPr>
        <p:txBody>
          <a:bodyPr>
            <a:normAutofit/>
          </a:bodyPr>
          <a:lstStyle/>
          <a:p>
            <a:r>
              <a:rPr lang="ru-RU" dirty="0">
                <a:latin typeface="+mj-lt"/>
              </a:rPr>
              <a:t>Казань 2021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E63312"/>
                </a:solidFill>
                <a:latin typeface="+mj-lt"/>
                <a:ea typeface="Times New Roman"/>
              </a:rPr>
              <a:t>ntc@ntcees.ru</a:t>
            </a:r>
            <a:endParaRPr lang="ru-RU" dirty="0">
              <a:solidFill>
                <a:srgbClr val="E6331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6164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10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1A3C47"/>
                </a:solidFill>
              </a:rPr>
              <a:t>Казань, 2021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/>
              <a:t>Выбор устройства регулирования угла фазоповоротного комплекса</a:t>
            </a:r>
          </a:p>
          <a:p>
            <a:pPr lvl="0"/>
            <a:endParaRPr lang="ru-RU" dirty="0"/>
          </a:p>
          <a:p>
            <a:endParaRPr lang="ru-RU" dirty="0"/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1465330D-5B40-455A-BE69-88CDDD7FBD64}"/>
              </a:ext>
            </a:extLst>
          </p:cNvPr>
          <p:cNvSpPr txBox="1">
            <a:spLocks/>
          </p:cNvSpPr>
          <p:nvPr/>
        </p:nvSpPr>
        <p:spPr>
          <a:xfrm>
            <a:off x="676269" y="2290854"/>
            <a:ext cx="3102962" cy="46960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A3C47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6" name="Picture 7" descr="https://www.reinhausen.com/ru/Portaldata/1/Resources/tc/products/octc_detc/deetap/Deetap_DU.jpg">
            <a:extLst>
              <a:ext uri="{FF2B5EF4-FFF2-40B4-BE49-F238E27FC236}">
                <a16:creationId xmlns:a16="http://schemas.microsoft.com/office/drawing/2014/main" id="{4A6591D1-AC17-4BEC-8F5C-9217E0C90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3" r="20538"/>
          <a:stretch/>
        </p:blipFill>
        <p:spPr bwMode="auto">
          <a:xfrm>
            <a:off x="601630" y="1527812"/>
            <a:ext cx="1409983" cy="471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tanandsons.com/upload/image/960fd34ff9e0e6a945a8e8ea77c4106d.jpg">
            <a:extLst>
              <a:ext uri="{FF2B5EF4-FFF2-40B4-BE49-F238E27FC236}">
                <a16:creationId xmlns:a16="http://schemas.microsoft.com/office/drawing/2014/main" id="{08FF2127-C008-40B3-88FE-D07E76422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691" y="1881337"/>
            <a:ext cx="1835239" cy="382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BB69A1B8-4C7B-4D0B-896C-6544489A81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2036938"/>
              </p:ext>
            </p:extLst>
          </p:nvPr>
        </p:nvGraphicFramePr>
        <p:xfrm>
          <a:off x="2025515" y="1035568"/>
          <a:ext cx="4854176" cy="167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Visio" r:id="rId5" imgW="5143470" imgH="1781048" progId="Visio.Drawing.11">
                  <p:embed/>
                </p:oleObj>
              </mc:Choice>
              <mc:Fallback>
                <p:oleObj name="Visio" r:id="rId5" imgW="5143470" imgH="1781048" progId="Visio.Drawing.11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BB69A1B8-4C7B-4D0B-896C-6544489A8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25515" y="1035568"/>
                        <a:ext cx="4854176" cy="1679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890CD0B8-AA05-4622-A44E-64ACA6A62C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886130"/>
              </p:ext>
            </p:extLst>
          </p:nvPr>
        </p:nvGraphicFramePr>
        <p:xfrm>
          <a:off x="2025515" y="2841199"/>
          <a:ext cx="4973572" cy="30748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99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38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2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92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2797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Положение ПУ РПН ВДТ</a:t>
                      </a:r>
                      <a:endParaRPr lang="ru-RU" sz="1200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22" marR="88322" marT="44161" marB="441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Число включенных ступеней РО</a:t>
                      </a:r>
                      <a:endParaRPr lang="ru-RU" sz="1200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22" marR="88322" marT="44161" marB="441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ΔU</a:t>
                      </a:r>
                      <a:r>
                        <a:rPr lang="ru-RU" sz="1200" baseline="-250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РО</a:t>
                      </a:r>
                      <a:r>
                        <a:rPr lang="ru-RU" sz="12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кВ</a:t>
                      </a:r>
                      <a:endParaRPr lang="ru-RU" sz="1200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22" marR="88322" marT="44161" marB="441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φ</a:t>
                      </a:r>
                      <a:r>
                        <a:rPr lang="ru-RU" sz="12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эл. град.</a:t>
                      </a:r>
                      <a:endParaRPr lang="ru-RU" sz="1200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22" marR="88322" marT="44161" marB="441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Максимальное действующее значение периодической составляющей тока в начальный момент времени в РО ВДТ, кА</a:t>
                      </a:r>
                      <a:endParaRPr lang="ru-RU" sz="1200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322" marR="88322" marT="44161" marB="441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6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К(1)</a:t>
                      </a:r>
                      <a:endParaRPr lang="ru-RU" sz="1200" b="1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41" marR="66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К(1</a:t>
                      </a:r>
                      <a:r>
                        <a:rPr lang="en-US" sz="1200" b="1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1</a:t>
                      </a:r>
                      <a:r>
                        <a:rPr lang="ru-RU" sz="1200" b="1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ru-RU" sz="1200" b="1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К(3)</a:t>
                      </a:r>
                      <a:endParaRPr lang="ru-RU" sz="1200" b="1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5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ru-RU" sz="1500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41" marR="66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ru-RU" sz="1500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0,00</a:t>
                      </a:r>
                      <a:endParaRPr lang="ru-RU" sz="150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0,00</a:t>
                      </a:r>
                      <a:endParaRPr lang="ru-RU" sz="150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28</a:t>
                      </a:r>
                      <a:r>
                        <a:rPr lang="ru-RU" sz="17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,</a:t>
                      </a:r>
                      <a:r>
                        <a:rPr lang="en-US" sz="17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ru-RU" sz="1700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41" marR="66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28,8</a:t>
                      </a:r>
                      <a:endParaRPr lang="ru-RU" sz="1700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26,3</a:t>
                      </a:r>
                      <a:endParaRPr lang="ru-RU" sz="1700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5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ru-RU" sz="150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41" marR="66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ru-RU" sz="1500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2,02</a:t>
                      </a:r>
                      <a:endParaRPr lang="ru-RU" sz="1500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0,87</a:t>
                      </a:r>
                      <a:endParaRPr lang="ru-RU" sz="1500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28,8</a:t>
                      </a:r>
                      <a:endParaRPr lang="ru-RU" sz="1700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41" marR="66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28,6</a:t>
                      </a:r>
                      <a:endParaRPr lang="ru-RU" sz="1700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26,2</a:t>
                      </a:r>
                      <a:endParaRPr lang="ru-RU" sz="170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5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ru-RU" sz="150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41" marR="66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ru-RU" sz="150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4,05</a:t>
                      </a:r>
                      <a:endParaRPr lang="ru-RU" sz="1500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1,75</a:t>
                      </a:r>
                      <a:endParaRPr lang="ru-RU" sz="1500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28,5</a:t>
                      </a:r>
                      <a:endParaRPr lang="ru-RU" sz="1700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41" marR="66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28,2</a:t>
                      </a:r>
                      <a:endParaRPr lang="ru-RU" sz="1700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26,1</a:t>
                      </a:r>
                      <a:endParaRPr lang="ru-RU" sz="170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5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ru-RU" sz="1500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41" marR="66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ru-RU" sz="1500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6,07</a:t>
                      </a:r>
                      <a:endParaRPr lang="ru-RU" sz="1500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2,62</a:t>
                      </a:r>
                      <a:endParaRPr lang="ru-RU" sz="1500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28,1</a:t>
                      </a:r>
                      <a:endParaRPr lang="ru-RU" sz="1700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41" marR="66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27,8</a:t>
                      </a:r>
                      <a:endParaRPr lang="ru-RU" sz="1700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1A3C47"/>
                          </a:solidFill>
                          <a:effectLst/>
                          <a:latin typeface="+mj-lt"/>
                        </a:rPr>
                        <a:t>25,7</a:t>
                      </a:r>
                      <a:endParaRPr lang="ru-RU" sz="1700" dirty="0">
                        <a:solidFill>
                          <a:srgbClr val="1A3C47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2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1A3C47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66241" marR="66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1A3C47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1A3C47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1A3C47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1A3C47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66241" marR="6624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1A3C47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1A3C47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EEE9552-B81F-4E64-B63F-1D0BDA591FE6}"/>
              </a:ext>
            </a:extLst>
          </p:cNvPr>
          <p:cNvSpPr/>
          <p:nvPr/>
        </p:nvSpPr>
        <p:spPr>
          <a:xfrm>
            <a:off x="7205616" y="942860"/>
            <a:ext cx="11829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+mj-lt"/>
              </a:rPr>
              <a:t>РПН</a:t>
            </a:r>
            <a:endParaRPr lang="ru-RU" sz="3200" dirty="0">
              <a:latin typeface="+mj-lt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95E1571-97A4-494F-9F2A-C5FF7219E454}"/>
              </a:ext>
            </a:extLst>
          </p:cNvPr>
          <p:cNvSpPr/>
          <p:nvPr/>
        </p:nvSpPr>
        <p:spPr>
          <a:xfrm>
            <a:off x="713844" y="942860"/>
            <a:ext cx="11829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+mj-lt"/>
              </a:rPr>
              <a:t>ПБВ</a:t>
            </a:r>
            <a:endParaRPr lang="ru-RU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3930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11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1A3C47"/>
                </a:solidFill>
              </a:rPr>
              <a:t>Казань, 2021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/>
              <a:t>Применение ФПУ в электрической сети	110 кВ и выше</a:t>
            </a:r>
          </a:p>
          <a:p>
            <a:pPr lvl="0"/>
            <a:endParaRPr lang="ru-RU" dirty="0"/>
          </a:p>
          <a:p>
            <a:endParaRPr lang="ru-RU" dirty="0"/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1465330D-5B40-455A-BE69-88CDDD7FBD64}"/>
              </a:ext>
            </a:extLst>
          </p:cNvPr>
          <p:cNvSpPr txBox="1">
            <a:spLocks/>
          </p:cNvSpPr>
          <p:nvPr/>
        </p:nvSpPr>
        <p:spPr>
          <a:xfrm>
            <a:off x="676269" y="2290854"/>
            <a:ext cx="3102962" cy="46960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A3C47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graphicFrame>
        <p:nvGraphicFramePr>
          <p:cNvPr id="6" name="Объект 12">
            <a:extLst>
              <a:ext uri="{FF2B5EF4-FFF2-40B4-BE49-F238E27FC236}">
                <a16:creationId xmlns:a16="http://schemas.microsoft.com/office/drawing/2014/main" id="{B4123BEC-BA5E-4B5F-A230-A9D9BF856D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192713"/>
              </p:ext>
            </p:extLst>
          </p:nvPr>
        </p:nvGraphicFramePr>
        <p:xfrm>
          <a:off x="4762500" y="914400"/>
          <a:ext cx="3557588" cy="180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Visio" r:id="rId3" imgW="2600197" imgH="1600200" progId="Visio.Drawing.11">
                  <p:embed/>
                </p:oleObj>
              </mc:Choice>
              <mc:Fallback>
                <p:oleObj name="Visio" r:id="rId3" imgW="2600197" imgH="1600200" progId="Visio.Drawing.11">
                  <p:embed/>
                  <p:pic>
                    <p:nvPicPr>
                      <p:cNvPr id="6" name="Объект 12">
                        <a:extLst>
                          <a:ext uri="{FF2B5EF4-FFF2-40B4-BE49-F238E27FC236}">
                            <a16:creationId xmlns:a16="http://schemas.microsoft.com/office/drawing/2014/main" id="{B4123BEC-BA5E-4B5F-A230-A9D9BF856D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 l="3172" t="15565" r="3777" b="7433"/>
                      <a:stretch>
                        <a:fillRect/>
                      </a:stretch>
                    </p:blipFill>
                    <p:spPr bwMode="auto">
                      <a:xfrm>
                        <a:off x="4762500" y="914400"/>
                        <a:ext cx="3557588" cy="180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14">
            <a:extLst>
              <a:ext uri="{FF2B5EF4-FFF2-40B4-BE49-F238E27FC236}">
                <a16:creationId xmlns:a16="http://schemas.microsoft.com/office/drawing/2014/main" id="{7E2B579B-A164-4AD7-B896-CAAAF1E49C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1096557"/>
              </p:ext>
            </p:extLst>
          </p:nvPr>
        </p:nvGraphicFramePr>
        <p:xfrm>
          <a:off x="574695" y="2469603"/>
          <a:ext cx="7983750" cy="3819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Visio" r:id="rId5" imgW="7496150" imgH="3705352" progId="Visio.Drawing.11">
                  <p:embed/>
                </p:oleObj>
              </mc:Choice>
              <mc:Fallback>
                <p:oleObj name="Visio" r:id="rId5" imgW="7496150" imgH="3705352" progId="Visio.Drawing.11">
                  <p:embed/>
                  <p:pic>
                    <p:nvPicPr>
                      <p:cNvPr id="9" name="Объект 14">
                        <a:extLst>
                          <a:ext uri="{FF2B5EF4-FFF2-40B4-BE49-F238E27FC236}">
                            <a16:creationId xmlns:a16="http://schemas.microsoft.com/office/drawing/2014/main" id="{7E2B579B-A164-4AD7-B896-CAAAF1E49C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 r="3380"/>
                      <a:stretch>
                        <a:fillRect/>
                      </a:stretch>
                    </p:blipFill>
                    <p:spPr bwMode="auto">
                      <a:xfrm>
                        <a:off x="574695" y="2469603"/>
                        <a:ext cx="7983750" cy="38193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15">
            <a:extLst>
              <a:ext uri="{FF2B5EF4-FFF2-40B4-BE49-F238E27FC236}">
                <a16:creationId xmlns:a16="http://schemas.microsoft.com/office/drawing/2014/main" id="{A1A78C11-6674-41E8-A4DC-B3F8C07D6D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3087041"/>
              </p:ext>
            </p:extLst>
          </p:nvPr>
        </p:nvGraphicFramePr>
        <p:xfrm>
          <a:off x="827088" y="974725"/>
          <a:ext cx="2703512" cy="199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Visio" r:id="rId7" imgW="1847990" imgH="1647952" progId="Visio.Drawing.11">
                  <p:embed/>
                </p:oleObj>
              </mc:Choice>
              <mc:Fallback>
                <p:oleObj name="Visio" r:id="rId7" imgW="1847990" imgH="1647952" progId="Visio.Drawing.11">
                  <p:embed/>
                  <p:pic>
                    <p:nvPicPr>
                      <p:cNvPr id="10" name="Объект 15">
                        <a:extLst>
                          <a:ext uri="{FF2B5EF4-FFF2-40B4-BE49-F238E27FC236}">
                            <a16:creationId xmlns:a16="http://schemas.microsoft.com/office/drawing/2014/main" id="{A1A78C11-6674-41E8-A4DC-B3F8C07D6D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 l="3172" t="15565" r="3777" b="7433"/>
                      <a:stretch>
                        <a:fillRect/>
                      </a:stretch>
                    </p:blipFill>
                    <p:spPr bwMode="auto">
                      <a:xfrm>
                        <a:off x="827088" y="974725"/>
                        <a:ext cx="2703512" cy="199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Стрелка вправо 16">
            <a:extLst>
              <a:ext uri="{FF2B5EF4-FFF2-40B4-BE49-F238E27FC236}">
                <a16:creationId xmlns:a16="http://schemas.microsoft.com/office/drawing/2014/main" id="{314737F3-23A9-4506-A611-32781EE08FA6}"/>
              </a:ext>
            </a:extLst>
          </p:cNvPr>
          <p:cNvSpPr/>
          <p:nvPr/>
        </p:nvSpPr>
        <p:spPr>
          <a:xfrm>
            <a:off x="4004618" y="1554162"/>
            <a:ext cx="679450" cy="5207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86"/>
          </a:p>
        </p:txBody>
      </p:sp>
    </p:spTree>
    <p:extLst>
      <p:ext uri="{BB962C8B-B14F-4D97-AF65-F5344CB8AC3E}">
        <p14:creationId xmlns:p14="http://schemas.microsoft.com/office/powerpoint/2010/main" val="1703962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12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1A3C47"/>
                </a:solidFill>
              </a:rPr>
              <a:t>Казань, 2021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/>
              <a:t>Характеристики ФПУ</a:t>
            </a:r>
          </a:p>
          <a:p>
            <a:pPr lvl="0"/>
            <a:endParaRPr lang="ru-RU" dirty="0"/>
          </a:p>
          <a:p>
            <a:endParaRPr lang="ru-RU" dirty="0"/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1465330D-5B40-455A-BE69-88CDDD7FBD64}"/>
              </a:ext>
            </a:extLst>
          </p:cNvPr>
          <p:cNvSpPr txBox="1">
            <a:spLocks/>
          </p:cNvSpPr>
          <p:nvPr/>
        </p:nvSpPr>
        <p:spPr>
          <a:xfrm>
            <a:off x="676269" y="2290854"/>
            <a:ext cx="3102962" cy="46960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A3C47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graphicFrame>
        <p:nvGraphicFramePr>
          <p:cNvPr id="6" name="Объект 13">
            <a:extLst>
              <a:ext uri="{FF2B5EF4-FFF2-40B4-BE49-F238E27FC236}">
                <a16:creationId xmlns:a16="http://schemas.microsoft.com/office/drawing/2014/main" id="{0363C349-7D73-43DF-B577-8AB5A21B14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9556626"/>
              </p:ext>
            </p:extLst>
          </p:nvPr>
        </p:nvGraphicFramePr>
        <p:xfrm>
          <a:off x="675668" y="950913"/>
          <a:ext cx="5277737" cy="447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Visio" r:id="rId3" imgW="6400876" imgH="5400548" progId="Visio.Drawing.11">
                  <p:embed/>
                </p:oleObj>
              </mc:Choice>
              <mc:Fallback>
                <p:oleObj name="Visio" r:id="rId3" imgW="6400876" imgH="5400548" progId="Visio.Drawing.11">
                  <p:embed/>
                  <p:pic>
                    <p:nvPicPr>
                      <p:cNvPr id="6" name="Объект 13">
                        <a:extLst>
                          <a:ext uri="{FF2B5EF4-FFF2-40B4-BE49-F238E27FC236}">
                            <a16:creationId xmlns:a16="http://schemas.microsoft.com/office/drawing/2014/main" id="{0363C349-7D73-43DF-B577-8AB5A21B14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668" y="950913"/>
                        <a:ext cx="5277737" cy="447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14">
            <a:extLst>
              <a:ext uri="{FF2B5EF4-FFF2-40B4-BE49-F238E27FC236}">
                <a16:creationId xmlns:a16="http://schemas.microsoft.com/office/drawing/2014/main" id="{5C461ACA-B168-4B2E-A60B-5727E6DCEB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3169185"/>
              </p:ext>
            </p:extLst>
          </p:nvPr>
        </p:nvGraphicFramePr>
        <p:xfrm>
          <a:off x="5002467" y="4117814"/>
          <a:ext cx="3103564" cy="2401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Visio" r:id="rId5" imgW="3114544" imgH="2428748" progId="Visio.Drawing.11">
                  <p:embed/>
                </p:oleObj>
              </mc:Choice>
              <mc:Fallback>
                <p:oleObj name="Visio" r:id="rId5" imgW="3114544" imgH="2428748" progId="Visio.Drawing.11">
                  <p:embed/>
                  <p:pic>
                    <p:nvPicPr>
                      <p:cNvPr id="9" name="Объект 14">
                        <a:extLst>
                          <a:ext uri="{FF2B5EF4-FFF2-40B4-BE49-F238E27FC236}">
                            <a16:creationId xmlns:a16="http://schemas.microsoft.com/office/drawing/2014/main" id="{5C461ACA-B168-4B2E-A60B-5727E6DCEB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2467" y="4117814"/>
                        <a:ext cx="3103564" cy="24019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7BAF7C0-6D23-4646-9D77-894750FAC02E}"/>
              </a:ext>
            </a:extLst>
          </p:cNvPr>
          <p:cNvSpPr/>
          <p:nvPr/>
        </p:nvSpPr>
        <p:spPr>
          <a:xfrm>
            <a:off x="5953406" y="943824"/>
            <a:ext cx="2673212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679" indent="-357679">
              <a:spcAft>
                <a:spcPts val="1200"/>
              </a:spcAft>
              <a:buFontTx/>
              <a:buAutoNum type="arabicPeriod"/>
              <a:defRPr/>
            </a:pPr>
            <a:r>
              <a:rPr lang="ru-RU" sz="1600" dirty="0">
                <a:solidFill>
                  <a:srgbClr val="1A3C47"/>
                </a:solidFill>
              </a:rPr>
              <a:t>ВДТ снабжен устройством регулирования под нагрузкой (РПН) с реверсом.</a:t>
            </a:r>
            <a:endParaRPr lang="en-US" sz="1600" dirty="0">
              <a:solidFill>
                <a:srgbClr val="1A3C47"/>
              </a:solidFill>
            </a:endParaRPr>
          </a:p>
          <a:p>
            <a:pPr marL="357679" indent="-357679">
              <a:spcAft>
                <a:spcPts val="0"/>
              </a:spcAft>
              <a:buFontTx/>
              <a:buAutoNum type="arabicPeriod"/>
              <a:defRPr/>
            </a:pPr>
            <a:r>
              <a:rPr lang="ru-RU" sz="1600" dirty="0">
                <a:solidFill>
                  <a:srgbClr val="1A3C47"/>
                </a:solidFill>
              </a:rPr>
              <a:t>Токоограничивающий ярмовый реактор с ферромагнитным сердечником и устройством переключения без возбуждения (ПБВ). </a:t>
            </a:r>
          </a:p>
        </p:txBody>
      </p:sp>
    </p:spTree>
    <p:extLst>
      <p:ext uri="{BB962C8B-B14F-4D97-AF65-F5344CB8AC3E}">
        <p14:creationId xmlns:p14="http://schemas.microsoft.com/office/powerpoint/2010/main" val="982260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13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1A3C47"/>
                </a:solidFill>
              </a:rPr>
              <a:t>Казань, 2021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/>
              <a:t>Применение ФПУ в электрической сети	110 кВ и выше</a:t>
            </a:r>
          </a:p>
          <a:p>
            <a:pPr lvl="0"/>
            <a:endParaRPr lang="ru-RU" dirty="0"/>
          </a:p>
          <a:p>
            <a:endParaRPr lang="ru-RU" dirty="0"/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1465330D-5B40-455A-BE69-88CDDD7FBD64}"/>
              </a:ext>
            </a:extLst>
          </p:cNvPr>
          <p:cNvSpPr txBox="1">
            <a:spLocks/>
          </p:cNvSpPr>
          <p:nvPr/>
        </p:nvSpPr>
        <p:spPr>
          <a:xfrm>
            <a:off x="676269" y="2290854"/>
            <a:ext cx="3102962" cy="46960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A3C47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graphicFrame>
        <p:nvGraphicFramePr>
          <p:cNvPr id="6" name="Объект 18">
            <a:extLst>
              <a:ext uri="{FF2B5EF4-FFF2-40B4-BE49-F238E27FC236}">
                <a16:creationId xmlns:a16="http://schemas.microsoft.com/office/drawing/2014/main" id="{95F68354-CE67-4675-B614-74BC66890D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745352"/>
              </p:ext>
            </p:extLst>
          </p:nvPr>
        </p:nvGraphicFramePr>
        <p:xfrm>
          <a:off x="675669" y="885826"/>
          <a:ext cx="7945648" cy="3405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Visio" r:id="rId3" imgW="10905987" imgH="4781804" progId="Visio.Drawing.11">
                  <p:embed/>
                </p:oleObj>
              </mc:Choice>
              <mc:Fallback>
                <p:oleObj name="Visio" r:id="rId3" imgW="10905987" imgH="4781804" progId="Visio.Drawing.11">
                  <p:embed/>
                  <p:pic>
                    <p:nvPicPr>
                      <p:cNvPr id="6" name="Объект 18">
                        <a:extLst>
                          <a:ext uri="{FF2B5EF4-FFF2-40B4-BE49-F238E27FC236}">
                            <a16:creationId xmlns:a16="http://schemas.microsoft.com/office/drawing/2014/main" id="{95F68354-CE67-4675-B614-74BC66890D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 l="1361" t="3464" r="1869" b="3024"/>
                      <a:stretch>
                        <a:fillRect/>
                      </a:stretch>
                    </p:blipFill>
                    <p:spPr bwMode="auto">
                      <a:xfrm>
                        <a:off x="675669" y="885826"/>
                        <a:ext cx="7945648" cy="34052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89922049-8C31-445B-B45B-AC1C6802FF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720665"/>
              </p:ext>
            </p:extLst>
          </p:nvPr>
        </p:nvGraphicFramePr>
        <p:xfrm>
          <a:off x="631617" y="4518000"/>
          <a:ext cx="7945645" cy="17038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6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54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54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54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54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54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54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54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546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54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488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Номер отпайки</a:t>
                      </a:r>
                    </a:p>
                  </a:txBody>
                  <a:tcPr marL="77493" marR="774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b="1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ru-RU" sz="1700" b="1" i="1" kern="1200" baseline="-250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ФПТ</a:t>
                      </a:r>
                      <a:r>
                        <a:rPr lang="ru-RU" sz="1700" b="1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endParaRPr lang="en-US" sz="1700" b="1" i="1" kern="1200" dirty="0">
                        <a:solidFill>
                          <a:srgbClr val="1A3C4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Ом </a:t>
                      </a:r>
                    </a:p>
                  </a:txBody>
                  <a:tcPr marL="77493" marR="774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0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10,0</a:t>
                      </a: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0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10,8</a:t>
                      </a: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0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11,7</a:t>
                      </a: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0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12,5</a:t>
                      </a: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0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13,5</a:t>
                      </a: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0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14,4</a:t>
                      </a: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0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15,4</a:t>
                      </a: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0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16,4</a:t>
                      </a: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0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17,4</a:t>
                      </a: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1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φ, эл. град.</a:t>
                      </a:r>
                    </a:p>
                  </a:txBody>
                  <a:tcPr marL="77493" marR="774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0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6,</a:t>
                      </a:r>
                      <a:r>
                        <a:rPr lang="en-US" sz="1700" b="0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1700" b="0" i="1" kern="1200" dirty="0">
                        <a:solidFill>
                          <a:srgbClr val="1A3C4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0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6,</a:t>
                      </a:r>
                      <a:r>
                        <a:rPr lang="en-US" sz="1700" b="0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1700" b="0" i="1" kern="1200" dirty="0">
                        <a:solidFill>
                          <a:srgbClr val="1A3C4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0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7,</a:t>
                      </a:r>
                      <a:r>
                        <a:rPr lang="en-US" sz="1700" b="0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700" b="0" i="1" kern="1200" dirty="0">
                        <a:solidFill>
                          <a:srgbClr val="1A3C4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0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7,</a:t>
                      </a:r>
                      <a:r>
                        <a:rPr lang="en-US" sz="1700" b="0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700" b="0" i="1" kern="1200" dirty="0">
                        <a:solidFill>
                          <a:srgbClr val="1A3C4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0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7,</a:t>
                      </a:r>
                      <a:r>
                        <a:rPr lang="en-US" sz="1700" b="0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1700" b="0" i="1" kern="1200" dirty="0">
                        <a:solidFill>
                          <a:srgbClr val="1A3C4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0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7,9</a:t>
                      </a: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0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8,</a:t>
                      </a:r>
                      <a:r>
                        <a:rPr lang="en-US" sz="1700" b="0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700" b="0" i="1" kern="1200" dirty="0">
                        <a:solidFill>
                          <a:srgbClr val="1A3C4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0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8,4</a:t>
                      </a: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b="0" i="1" kern="1200" dirty="0">
                          <a:solidFill>
                            <a:srgbClr val="1A3C47"/>
                          </a:solidFill>
                          <a:latin typeface="+mn-lt"/>
                          <a:ea typeface="+mn-ea"/>
                          <a:cs typeface="+mn-cs"/>
                        </a:rPr>
                        <a:t>8,7</a:t>
                      </a:r>
                    </a:p>
                  </a:txBody>
                  <a:tcPr marL="57284" marR="572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5949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14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1A3C47"/>
                </a:solidFill>
              </a:rPr>
              <a:t>Казань, 2021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/>
              <a:t>Применение ФПУ в электрической сети	110 кВ и выше</a:t>
            </a:r>
          </a:p>
          <a:p>
            <a:pPr lvl="0"/>
            <a:endParaRPr lang="ru-RU" dirty="0"/>
          </a:p>
          <a:p>
            <a:endParaRPr lang="ru-RU" dirty="0"/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1465330D-5B40-455A-BE69-88CDDD7FBD64}"/>
              </a:ext>
            </a:extLst>
          </p:cNvPr>
          <p:cNvSpPr txBox="1">
            <a:spLocks/>
          </p:cNvSpPr>
          <p:nvPr/>
        </p:nvSpPr>
        <p:spPr>
          <a:xfrm>
            <a:off x="676269" y="2290854"/>
            <a:ext cx="3102962" cy="46960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A3C47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E437A306-86B7-4041-B6D6-899E618307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0739041"/>
              </p:ext>
            </p:extLst>
          </p:nvPr>
        </p:nvGraphicFramePr>
        <p:xfrm>
          <a:off x="606425" y="895350"/>
          <a:ext cx="8072438" cy="556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Visio" r:id="rId3" imgW="14430179" imgH="9944100" progId="Visio.Drawing.15">
                  <p:embed/>
                </p:oleObj>
              </mc:Choice>
              <mc:Fallback>
                <p:oleObj name="Visio" r:id="rId3" imgW="14430179" imgH="9944100" progId="Visio.Drawing.15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E437A306-86B7-4041-B6D6-899E618307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6425" y="895350"/>
                        <a:ext cx="8072438" cy="556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Выгнутая вверх стрелка 8">
            <a:extLst>
              <a:ext uri="{FF2B5EF4-FFF2-40B4-BE49-F238E27FC236}">
                <a16:creationId xmlns:a16="http://schemas.microsoft.com/office/drawing/2014/main" id="{39C516B8-E8E1-4329-9035-3677F3EB06B6}"/>
              </a:ext>
            </a:extLst>
          </p:cNvPr>
          <p:cNvSpPr/>
          <p:nvPr/>
        </p:nvSpPr>
        <p:spPr bwMode="auto">
          <a:xfrm rot="10065410" flipH="1">
            <a:off x="2259341" y="4909790"/>
            <a:ext cx="5399976" cy="829900"/>
          </a:xfrm>
          <a:prstGeom prst="curvedDownArrow">
            <a:avLst>
              <a:gd name="adj1" fmla="val 20340"/>
              <a:gd name="adj2" fmla="val 42129"/>
              <a:gd name="adj3" fmla="val 25839"/>
            </a:avLst>
          </a:prstGeom>
          <a:solidFill>
            <a:srgbClr val="FFFF00"/>
          </a:solidFill>
          <a:ln w="9525" cap="flat" cmpd="sng" algn="ctr">
            <a:solidFill>
              <a:srgbClr val="254E8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2A4E9E"/>
              </a:buClr>
              <a:buSzTx/>
              <a:buFont typeface="Wingdings" pitchFamily="2" charset="2"/>
              <a:buNone/>
              <a:tabLst/>
            </a:pPr>
            <a:endParaRPr kumimoji="0" lang="ru-RU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99768EF-0D64-4EDB-8DF5-D5893C7A1534}"/>
              </a:ext>
            </a:extLst>
          </p:cNvPr>
          <p:cNvSpPr/>
          <p:nvPr/>
        </p:nvSpPr>
        <p:spPr>
          <a:xfrm>
            <a:off x="675668" y="4659386"/>
            <a:ext cx="1777972" cy="1200329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0" lvl="1" defTabSz="910238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ru-RU" sz="900" dirty="0">
                <a:solidFill>
                  <a:srgbClr val="1A3C47"/>
                </a:solidFill>
                <a:latin typeface="+mj-lt"/>
                <a:ea typeface="PFDinTextCondPro-Light"/>
                <a:cs typeface="PFDinTextCondPro-Light"/>
                <a:sym typeface="Calibri"/>
              </a:rPr>
              <a:t>Повышение надежности. Предотвращение выделения Василеостровской ТЭЦ (ТЭЦ-7) на изолированную работу в ПАР с отключением до 252 МВт нагрузки</a:t>
            </a:r>
          </a:p>
        </p:txBody>
      </p:sp>
    </p:spTree>
    <p:extLst>
      <p:ext uri="{BB962C8B-B14F-4D97-AF65-F5344CB8AC3E}">
        <p14:creationId xmlns:p14="http://schemas.microsoft.com/office/powerpoint/2010/main" val="915841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15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1A3C47"/>
                </a:solidFill>
              </a:rPr>
              <a:t>Казань, 2021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/>
              <a:t>Характеристики ФПУ</a:t>
            </a:r>
          </a:p>
          <a:p>
            <a:pPr lvl="0"/>
            <a:endParaRPr lang="ru-RU" dirty="0"/>
          </a:p>
          <a:p>
            <a:endParaRPr lang="ru-RU" dirty="0"/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1465330D-5B40-455A-BE69-88CDDD7FBD64}"/>
              </a:ext>
            </a:extLst>
          </p:cNvPr>
          <p:cNvSpPr txBox="1">
            <a:spLocks/>
          </p:cNvSpPr>
          <p:nvPr/>
        </p:nvSpPr>
        <p:spPr>
          <a:xfrm>
            <a:off x="676269" y="2290854"/>
            <a:ext cx="3102962" cy="46960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A3C47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1" name="Рисунок 2" descr="image002">
            <a:extLst>
              <a:ext uri="{FF2B5EF4-FFF2-40B4-BE49-F238E27FC236}">
                <a16:creationId xmlns:a16="http://schemas.microsoft.com/office/drawing/2014/main" id="{D1D7A850-3592-4B44-8AB5-C45BDB436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 r="6264"/>
          <a:stretch>
            <a:fillRect/>
          </a:stretch>
        </p:blipFill>
        <p:spPr bwMode="auto">
          <a:xfrm>
            <a:off x="695795" y="1015732"/>
            <a:ext cx="4027735" cy="39277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B21B12F3-EB0D-4F80-BAA8-CC70BA8EC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399435"/>
              </p:ext>
            </p:extLst>
          </p:nvPr>
        </p:nvGraphicFramePr>
        <p:xfrm>
          <a:off x="4810124" y="979673"/>
          <a:ext cx="3767139" cy="47760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3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3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5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1A3C47"/>
                          </a:solidFill>
                          <a:effectLst/>
                        </a:rPr>
                        <a:t>Наименование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Параметры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9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1A3C47"/>
                          </a:solidFill>
                          <a:effectLst/>
                        </a:rPr>
                        <a:t>Конструктивное исполнение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solidFill>
                            <a:srgbClr val="1A3C47"/>
                          </a:solidFill>
                          <a:effectLst/>
                        </a:rPr>
                        <a:t>тр</a:t>
                      </a: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ё</a:t>
                      </a:r>
                      <a:r>
                        <a:rPr lang="en-GB" sz="1000" dirty="0" err="1">
                          <a:solidFill>
                            <a:srgbClr val="1A3C47"/>
                          </a:solidFill>
                          <a:effectLst/>
                        </a:rPr>
                        <a:t>хфазный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9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A3C47"/>
                          </a:solidFill>
                          <a:effectLst/>
                        </a:rPr>
                        <a:t>Тип трансформатора</a:t>
                      </a:r>
                      <a:endParaRPr lang="ru-RU" sz="90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A3C47"/>
                          </a:solidFill>
                          <a:effectLst/>
                        </a:rPr>
                        <a:t>ТДНФ-</a:t>
                      </a:r>
                      <a:r>
                        <a:rPr lang="ru-RU" sz="1000">
                          <a:solidFill>
                            <a:srgbClr val="1A3C47"/>
                          </a:solidFill>
                          <a:effectLst/>
                        </a:rPr>
                        <a:t>49866</a:t>
                      </a:r>
                      <a:r>
                        <a:rPr lang="en-GB" sz="1000">
                          <a:solidFill>
                            <a:srgbClr val="1A3C47"/>
                          </a:solidFill>
                          <a:effectLst/>
                        </a:rPr>
                        <a:t>/</a:t>
                      </a:r>
                      <a:r>
                        <a:rPr lang="ru-RU" sz="1000">
                          <a:solidFill>
                            <a:srgbClr val="1A3C47"/>
                          </a:solidFill>
                          <a:effectLst/>
                        </a:rPr>
                        <a:t>11</a:t>
                      </a:r>
                      <a:r>
                        <a:rPr lang="en-GB" sz="1000">
                          <a:solidFill>
                            <a:srgbClr val="1A3C47"/>
                          </a:solidFill>
                          <a:effectLst/>
                        </a:rPr>
                        <a:t>0-У1</a:t>
                      </a:r>
                      <a:endParaRPr lang="ru-RU" sz="90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02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Номинальная мощность, МВА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Проходная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Типовая: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– РО (М/Д)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– ВО (М/Д)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200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1A3C47"/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29,919</a:t>
                      </a:r>
                      <a:r>
                        <a:rPr lang="en-GB" sz="1000" dirty="0">
                          <a:solidFill>
                            <a:srgbClr val="1A3C47"/>
                          </a:solidFill>
                          <a:effectLst/>
                        </a:rPr>
                        <a:t>/</a:t>
                      </a: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49,866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29,919</a:t>
                      </a:r>
                      <a:r>
                        <a:rPr lang="en-GB" sz="1000" dirty="0">
                          <a:solidFill>
                            <a:srgbClr val="1A3C47"/>
                          </a:solidFill>
                          <a:effectLst/>
                        </a:rPr>
                        <a:t>/</a:t>
                      </a: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49,866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2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Схема и группа соединения обмоток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1A3C47"/>
                          </a:solidFill>
                          <a:effectLst/>
                        </a:rPr>
                        <a:t>III</a:t>
                      </a: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/</a:t>
                      </a:r>
                      <a:r>
                        <a:rPr lang="en-US" sz="1000" dirty="0">
                          <a:solidFill>
                            <a:srgbClr val="1A3C47"/>
                          </a:solidFill>
                          <a:effectLst/>
                        </a:rPr>
                        <a:t>D</a:t>
                      </a: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-11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02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Напряжение короткого замыкания, %: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РО-ВО на основном ответвлении, </a:t>
                      </a:r>
                      <a:r>
                        <a:rPr lang="ru-RU" sz="1000" dirty="0" err="1">
                          <a:solidFill>
                            <a:srgbClr val="1A3C47"/>
                          </a:solidFill>
                          <a:effectLst/>
                        </a:rPr>
                        <a:t>приведенное</a:t>
                      </a: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 к мощности 49,866 МВА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4,0</a:t>
                      </a:r>
                      <a:r>
                        <a:rPr lang="en-GB" sz="1000" dirty="0">
                          <a:solidFill>
                            <a:srgbClr val="1A3C47"/>
                          </a:solidFill>
                          <a:effectLst/>
                        </a:rPr>
                        <a:t>±</a:t>
                      </a: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10</a:t>
                      </a:r>
                      <a:r>
                        <a:rPr lang="en-GB" sz="1000" dirty="0">
                          <a:solidFill>
                            <a:srgbClr val="1A3C47"/>
                          </a:solidFill>
                          <a:effectLst/>
                        </a:rPr>
                        <a:t>,</a:t>
                      </a: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0</a:t>
                      </a:r>
                      <a:r>
                        <a:rPr lang="en-GB" sz="1000" dirty="0">
                          <a:solidFill>
                            <a:srgbClr val="1A3C47"/>
                          </a:solidFill>
                          <a:effectLst/>
                        </a:rPr>
                        <a:t> %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2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Диапазон регулирования угла при номинальном напряжении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1A3C47"/>
                          </a:solidFill>
                          <a:effectLst/>
                        </a:rPr>
                        <a:t>±</a:t>
                      </a: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7×2,0 эл. град.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5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Потери короткого замыкания в режиме РО-ВО на основном ответвлении, кВт: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210</a:t>
                      </a:r>
                      <a:r>
                        <a:rPr lang="en-GB" sz="1000" dirty="0">
                          <a:solidFill>
                            <a:srgbClr val="1A3C47"/>
                          </a:solidFill>
                          <a:effectLst/>
                        </a:rPr>
                        <a:t>+10 %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72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Потери холостого хода на основном ответвлении, кВт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45</a:t>
                      </a:r>
                      <a:r>
                        <a:rPr lang="en-GB" sz="1000" dirty="0">
                          <a:solidFill>
                            <a:srgbClr val="1A3C47"/>
                          </a:solidFill>
                          <a:effectLst/>
                        </a:rPr>
                        <a:t>+15 %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29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A3C47"/>
                          </a:solidFill>
                          <a:effectLst/>
                        </a:rPr>
                        <a:t>Ток холостого хода, %</a:t>
                      </a:r>
                      <a:endParaRPr lang="ru-RU" sz="90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rgbClr val="1A3C47"/>
                          </a:solidFill>
                          <a:effectLst/>
                        </a:rPr>
                        <a:t>0,</a:t>
                      </a:r>
                      <a:r>
                        <a:rPr lang="ru-RU" sz="1000">
                          <a:solidFill>
                            <a:srgbClr val="1A3C47"/>
                          </a:solidFill>
                          <a:effectLst/>
                        </a:rPr>
                        <a:t>30</a:t>
                      </a:r>
                      <a:r>
                        <a:rPr lang="en-GB" sz="1000">
                          <a:solidFill>
                            <a:srgbClr val="1A3C47"/>
                          </a:solidFill>
                          <a:effectLst/>
                        </a:rPr>
                        <a:t>+30 %</a:t>
                      </a:r>
                      <a:endParaRPr lang="ru-RU" sz="90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90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Стойкость к КЗ, кА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i="1" baseline="0" dirty="0">
                          <a:solidFill>
                            <a:srgbClr val="1A3C47"/>
                          </a:solidFill>
                          <a:effectLst/>
                        </a:rPr>
                        <a:t>I</a:t>
                      </a:r>
                      <a:r>
                        <a:rPr lang="ru-RU" sz="1000" baseline="-25000" dirty="0">
                          <a:solidFill>
                            <a:srgbClr val="1A3C47"/>
                          </a:solidFill>
                          <a:effectLst/>
                        </a:rPr>
                        <a:t>терм</a:t>
                      </a:r>
                      <a:r>
                        <a:rPr lang="en-US" sz="1000" baseline="0" dirty="0">
                          <a:solidFill>
                            <a:srgbClr val="1A3C47"/>
                          </a:solidFill>
                          <a:effectLst/>
                        </a:rPr>
                        <a:t>=</a:t>
                      </a: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5,3 кА</a:t>
                      </a:r>
                      <a:r>
                        <a:rPr lang="en-US" sz="1000" dirty="0">
                          <a:solidFill>
                            <a:srgbClr val="1A3C47"/>
                          </a:solidFill>
                          <a:effectLst/>
                        </a:rPr>
                        <a:t>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i="1" baseline="0" dirty="0">
                          <a:solidFill>
                            <a:srgbClr val="1A3C47"/>
                          </a:solidFill>
                          <a:effectLst/>
                        </a:rPr>
                        <a:t>I</a:t>
                      </a:r>
                      <a:r>
                        <a:rPr lang="ru-RU" sz="1000" i="0" baseline="-25000" dirty="0">
                          <a:solidFill>
                            <a:srgbClr val="1A3C47"/>
                          </a:solidFill>
                          <a:effectLst/>
                        </a:rPr>
                        <a:t>дин</a:t>
                      </a:r>
                      <a:r>
                        <a:rPr lang="en-US" sz="1000" baseline="0" dirty="0">
                          <a:solidFill>
                            <a:srgbClr val="1A3C47"/>
                          </a:solidFill>
                          <a:effectLst/>
                        </a:rPr>
                        <a:t>=</a:t>
                      </a: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13,5 кА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72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solidFill>
                            <a:srgbClr val="1A3C47"/>
                          </a:solidFill>
                          <a:effectLst/>
                        </a:rPr>
                        <a:t>Количество</a:t>
                      </a:r>
                      <a:r>
                        <a:rPr lang="en-GB" sz="1000" dirty="0">
                          <a:solidFill>
                            <a:srgbClr val="1A3C47"/>
                          </a:solidFill>
                          <a:effectLst/>
                        </a:rPr>
                        <a:t> </a:t>
                      </a:r>
                      <a:r>
                        <a:rPr lang="en-GB" sz="1000" dirty="0" err="1">
                          <a:solidFill>
                            <a:srgbClr val="1A3C47"/>
                          </a:solidFill>
                          <a:effectLst/>
                        </a:rPr>
                        <a:t>ступеней</a:t>
                      </a:r>
                      <a:r>
                        <a:rPr lang="en-GB" sz="1000" dirty="0">
                          <a:solidFill>
                            <a:srgbClr val="1A3C47"/>
                          </a:solidFill>
                          <a:effectLst/>
                        </a:rPr>
                        <a:t> </a:t>
                      </a:r>
                      <a:r>
                        <a:rPr lang="en-GB" sz="1000" dirty="0" err="1">
                          <a:solidFill>
                            <a:srgbClr val="1A3C47"/>
                          </a:solidFill>
                          <a:effectLst/>
                        </a:rPr>
                        <a:t>регулирования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1A3C47"/>
                          </a:solidFill>
                          <a:effectLst/>
                        </a:rPr>
                        <a:t>±</a:t>
                      </a: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7 (15 положений)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02A886F-E9D7-468B-A699-1BAB89FDB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462199"/>
              </p:ext>
            </p:extLst>
          </p:nvPr>
        </p:nvGraphicFramePr>
        <p:xfrm>
          <a:off x="673810" y="5047044"/>
          <a:ext cx="4049720" cy="13791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6930">
                  <a:extLst>
                    <a:ext uri="{9D8B030D-6E8A-4147-A177-3AD203B41FA5}">
                      <a16:colId xmlns:a16="http://schemas.microsoft.com/office/drawing/2014/main" val="698139461"/>
                    </a:ext>
                  </a:extLst>
                </a:gridCol>
                <a:gridCol w="1332790">
                  <a:extLst>
                    <a:ext uri="{9D8B030D-6E8A-4147-A177-3AD203B41FA5}">
                      <a16:colId xmlns:a16="http://schemas.microsoft.com/office/drawing/2014/main" val="2160327694"/>
                    </a:ext>
                  </a:extLst>
                </a:gridCol>
              </a:tblGrid>
              <a:tr h="6639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Габаритные размеры (длина/ширина/высота), в мм: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- в сборе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- в транспортном состоянии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1A3C4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rgbClr val="1A3C4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1A3C47"/>
                          </a:solidFill>
                          <a:effectLst/>
                        </a:rPr>
                        <a:t>7700/4520/6460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1A3C47"/>
                          </a:solidFill>
                          <a:effectLst/>
                        </a:rPr>
                        <a:t>5800/3220/3890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324116"/>
                  </a:ext>
                </a:extLst>
              </a:tr>
              <a:tr h="66404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Массы (длина/ширина/высота), кг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- полная 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- в транспортном состоянии с маслом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1A3C47"/>
                          </a:solidFill>
                          <a:effectLst/>
                        </a:rPr>
                        <a:t>- масла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1A3C47"/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1A3C47"/>
                          </a:solidFill>
                          <a:effectLst/>
                        </a:rPr>
                        <a:t>125000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1A3C47"/>
                          </a:solidFill>
                          <a:effectLst/>
                        </a:rPr>
                        <a:t>107000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1A3C47"/>
                          </a:solidFill>
                          <a:effectLst/>
                        </a:rPr>
                        <a:t>45000</a:t>
                      </a:r>
                      <a:endParaRPr lang="ru-RU" sz="900" dirty="0">
                        <a:solidFill>
                          <a:srgbClr val="1A3C47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77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8986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16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1A3C47"/>
                </a:solidFill>
              </a:rPr>
              <a:t>Казань, 2021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/>
              <a:t>Характеристики ФПУ (в части токоограничивающего реактора 110 кВ</a:t>
            </a:r>
            <a:r>
              <a:rPr lang="en-US" dirty="0"/>
              <a:t>)</a:t>
            </a:r>
            <a:endParaRPr lang="ru-RU" dirty="0"/>
          </a:p>
          <a:p>
            <a:endParaRPr lang="ru-RU" dirty="0"/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1465330D-5B40-455A-BE69-88CDDD7FBD64}"/>
              </a:ext>
            </a:extLst>
          </p:cNvPr>
          <p:cNvSpPr txBox="1">
            <a:spLocks/>
          </p:cNvSpPr>
          <p:nvPr/>
        </p:nvSpPr>
        <p:spPr>
          <a:xfrm>
            <a:off x="676269" y="2290854"/>
            <a:ext cx="3102962" cy="46960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A3C47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9" name="Рисунок 3" descr="image001">
            <a:extLst>
              <a:ext uri="{FF2B5EF4-FFF2-40B4-BE49-F238E27FC236}">
                <a16:creationId xmlns:a16="http://schemas.microsoft.com/office/drawing/2014/main" id="{D81BE58E-9005-42C0-85B0-6B36D48C8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" t="1978" r="6485"/>
          <a:stretch>
            <a:fillRect/>
          </a:stretch>
        </p:blipFill>
        <p:spPr bwMode="auto">
          <a:xfrm>
            <a:off x="675668" y="996899"/>
            <a:ext cx="3760776" cy="42384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9FCAFE49-B69D-4B8F-9739-29AF8C0371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359935"/>
              </p:ext>
            </p:extLst>
          </p:nvPr>
        </p:nvGraphicFramePr>
        <p:xfrm>
          <a:off x="4591390" y="996899"/>
          <a:ext cx="3985873" cy="48642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2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3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Наименование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Параметры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Конструктивное исполнение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solidFill>
                            <a:schemeClr val="tx1"/>
                          </a:solidFill>
                          <a:effectLst/>
                        </a:rPr>
                        <a:t>тр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ё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effectLst/>
                        </a:rPr>
                        <a:t>хфазный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err="1">
                          <a:solidFill>
                            <a:schemeClr val="tx1"/>
                          </a:solidFill>
                          <a:effectLst/>
                        </a:rPr>
                        <a:t>Тип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реактора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РТД-37807/110-У1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Номинальная мощность: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проходная, МВ·А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типовая, Мвар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200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22,684/37,807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Номинальный фазный ток, 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1004,1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Индуктивное сопротивление реактора, Ом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12,5+15%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Потери (на 3 фазы), кВт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53" marR="553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Стойкость к КЗ, кА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i="1" baseline="0" dirty="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r>
                        <a:rPr lang="ru-RU" sz="1200" baseline="-25000" dirty="0">
                          <a:solidFill>
                            <a:schemeClr val="tx1"/>
                          </a:solidFill>
                          <a:effectLst/>
                        </a:rPr>
                        <a:t>терм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effectLst/>
                        </a:rPr>
                        <a:t>=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5,3 кА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i="1" baseline="0" dirty="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  <a:r>
                        <a:rPr lang="ru-RU" sz="1200" i="0" baseline="-25000" dirty="0">
                          <a:solidFill>
                            <a:schemeClr val="tx1"/>
                          </a:solidFill>
                          <a:effectLst/>
                        </a:rPr>
                        <a:t>дин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effectLst/>
                        </a:rPr>
                        <a:t>=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13,5 кА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Вид системы охлаждения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(М/Д)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Габаритные размеры (длина/ширина/высота), мм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- в сборе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- в транспортном состоянии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4900/4220/5300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3800/2920/2700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Массы (длина/ширина/высота), кг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- полная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- в транспортном состоянии с маслом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- масла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66000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53000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18000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393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17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1A3C47"/>
                </a:solidFill>
              </a:rPr>
              <a:t>Казань, 2021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/>
              <a:t>Пример применения ФПУ в электрической сети 110 кВ</a:t>
            </a:r>
          </a:p>
          <a:p>
            <a:endParaRPr lang="ru-RU" dirty="0"/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1465330D-5B40-455A-BE69-88CDDD7FBD64}"/>
              </a:ext>
            </a:extLst>
          </p:cNvPr>
          <p:cNvSpPr txBox="1">
            <a:spLocks/>
          </p:cNvSpPr>
          <p:nvPr/>
        </p:nvSpPr>
        <p:spPr>
          <a:xfrm>
            <a:off x="676269" y="2290854"/>
            <a:ext cx="3102962" cy="46960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A3C47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21BDA5-857B-4A78-A7AC-97263DFF1D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9" r="3313"/>
          <a:stretch/>
        </p:blipFill>
        <p:spPr>
          <a:xfrm rot="16200000">
            <a:off x="297435" y="1489226"/>
            <a:ext cx="5154919" cy="43984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B012BD-921B-4BE4-8F2C-9E45521F1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34" b="14305"/>
          <a:stretch/>
        </p:blipFill>
        <p:spPr>
          <a:xfrm rot="16200000">
            <a:off x="4498623" y="2223192"/>
            <a:ext cx="5154927" cy="293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48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18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1A3C47"/>
                </a:solidFill>
              </a:rPr>
              <a:t>Казань, 2021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/>
              <a:t>Пример применения ФПУ в электрической сети 110 кВ</a:t>
            </a:r>
          </a:p>
          <a:p>
            <a:endParaRPr lang="ru-RU" dirty="0"/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1465330D-5B40-455A-BE69-88CDDD7FBD64}"/>
              </a:ext>
            </a:extLst>
          </p:cNvPr>
          <p:cNvSpPr txBox="1">
            <a:spLocks/>
          </p:cNvSpPr>
          <p:nvPr/>
        </p:nvSpPr>
        <p:spPr>
          <a:xfrm>
            <a:off x="676269" y="2290854"/>
            <a:ext cx="3102962" cy="46960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A3C47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0E31DA-B04F-4939-AF06-1AA656AAE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30" b="11265"/>
          <a:stretch/>
        </p:blipFill>
        <p:spPr>
          <a:xfrm>
            <a:off x="675667" y="1015732"/>
            <a:ext cx="7924779" cy="496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54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Благодарим за внимание!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0"/>
          </p:nvPr>
        </p:nvSpPr>
        <p:spPr>
          <a:xfrm>
            <a:off x="684312" y="4939135"/>
            <a:ext cx="4268688" cy="1180091"/>
          </a:xfrm>
        </p:spPr>
        <p:txBody>
          <a:bodyPr/>
          <a:lstStyle/>
          <a:p>
            <a:pPr lvl="0"/>
            <a:r>
              <a:rPr lang="ru-RU" dirty="0"/>
              <a:t>АО «Научно-технический центр Единой энергетической системы </a:t>
            </a:r>
            <a:br>
              <a:rPr lang="ru-RU" dirty="0"/>
            </a:br>
            <a:r>
              <a:rPr lang="ru-RU" dirty="0"/>
              <a:t>Противоаварийное управление»</a:t>
            </a:r>
            <a:endParaRPr lang="en-US" dirty="0"/>
          </a:p>
          <a:p>
            <a:pPr lvl="0"/>
            <a:r>
              <a:rPr lang="ru-RU" dirty="0"/>
              <a:t>194223, Российская Федерация, г. Санкт-Петербург, ул. Курчатова, д. 1, лит. А, этаж 2, офис 202, АО «НТЦ ЕЭС Противоаварийное управление»</a:t>
            </a:r>
            <a:br>
              <a:rPr lang="ru-RU" dirty="0"/>
            </a:br>
            <a:r>
              <a:rPr lang="ru-RU" dirty="0"/>
              <a:t>Телефон: +7  (812) 297-54-10, доб. 272; факс: +7 (812) 552-62-23</a:t>
            </a:r>
            <a:br>
              <a:rPr lang="en-US" dirty="0"/>
            </a:br>
            <a:r>
              <a:rPr lang="ru-RU" dirty="0"/>
              <a:t>E-mail: ntc@</a:t>
            </a:r>
            <a:r>
              <a:rPr lang="en-US" dirty="0"/>
              <a:t>ntcees</a:t>
            </a:r>
            <a:r>
              <a:rPr lang="ru-RU" dirty="0"/>
              <a:t>.ru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/>
              <a:t>ntcees.ru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3484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2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1A3C47"/>
                </a:solidFill>
              </a:rPr>
              <a:t>Казань, 2021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/>
              <a:t>Имеющийся опыт</a:t>
            </a:r>
          </a:p>
          <a:p>
            <a:endParaRPr lang="ru-RU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0C63555-7AED-42BB-B13E-B6235A207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7E4"/>
              </a:clrFrom>
              <a:clrTo>
                <a:srgbClr val="FFF7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0" t="21609" r="59566" b="64400"/>
          <a:stretch>
            <a:fillRect/>
          </a:stretch>
        </p:blipFill>
        <p:spPr bwMode="auto">
          <a:xfrm>
            <a:off x="675668" y="2968935"/>
            <a:ext cx="5290566" cy="3231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0">
            <a:extLst>
              <a:ext uri="{FF2B5EF4-FFF2-40B4-BE49-F238E27FC236}">
                <a16:creationId xmlns:a16="http://schemas.microsoft.com/office/drawing/2014/main" id="{FF208309-8C42-4197-9746-4315854C7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6234" y="5798086"/>
            <a:ext cx="2252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dirty="0">
                <a:latin typeface="+mj-lt"/>
              </a:rPr>
              <a:t>Северная часть</a:t>
            </a:r>
            <a:endParaRPr lang="en-US" altLang="ru-RU" sz="1800" dirty="0">
              <a:latin typeface="+mj-lt"/>
            </a:endParaRPr>
          </a:p>
          <a:p>
            <a:pPr algn="ctr" eaLnBrk="1" hangingPunct="1">
              <a:defRPr/>
            </a:pPr>
            <a:r>
              <a:rPr lang="ru-RU" altLang="ru-RU" sz="1800" dirty="0">
                <a:latin typeface="+mj-lt"/>
              </a:rPr>
              <a:t>ЭС Казахстана</a:t>
            </a:r>
          </a:p>
        </p:txBody>
      </p:sp>
      <p:graphicFrame>
        <p:nvGraphicFramePr>
          <p:cNvPr id="9" name="Объект 16">
            <a:extLst>
              <a:ext uri="{FF2B5EF4-FFF2-40B4-BE49-F238E27FC236}">
                <a16:creationId xmlns:a16="http://schemas.microsoft.com/office/drawing/2014/main" id="{98701B0E-4F7A-4746-8CC6-D0225590C2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5779614"/>
              </p:ext>
            </p:extLst>
          </p:nvPr>
        </p:nvGraphicFramePr>
        <p:xfrm>
          <a:off x="975629" y="884238"/>
          <a:ext cx="4198938" cy="18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Visio" r:id="rId4" imgW="3219243" imgH="1742948" progId="Visio.Drawing.11">
                  <p:embed/>
                </p:oleObj>
              </mc:Choice>
              <mc:Fallback>
                <p:oleObj name="Visio" r:id="rId4" imgW="3219243" imgH="1742948" progId="Visio.Drawing.11">
                  <p:embed/>
                  <p:pic>
                    <p:nvPicPr>
                      <p:cNvPr id="9" name="Объект 16">
                        <a:extLst>
                          <a:ext uri="{FF2B5EF4-FFF2-40B4-BE49-F238E27FC236}">
                            <a16:creationId xmlns:a16="http://schemas.microsoft.com/office/drawing/2014/main" id="{98701B0E-4F7A-4746-8CC6-D0225590C2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 l="3172" t="15565" r="3777" b="7433"/>
                      <a:stretch>
                        <a:fillRect/>
                      </a:stretch>
                    </p:blipFill>
                    <p:spPr bwMode="auto">
                      <a:xfrm>
                        <a:off x="975629" y="884238"/>
                        <a:ext cx="4198938" cy="188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AutoShape 23">
            <a:extLst>
              <a:ext uri="{FF2B5EF4-FFF2-40B4-BE49-F238E27FC236}">
                <a16:creationId xmlns:a16="http://schemas.microsoft.com/office/drawing/2014/main" id="{40AD64CC-119B-4FC8-AC54-1BACE6C5CCF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572383" y="4050792"/>
            <a:ext cx="629550" cy="1747294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AutoShape 23">
            <a:extLst>
              <a:ext uri="{FF2B5EF4-FFF2-40B4-BE49-F238E27FC236}">
                <a16:creationId xmlns:a16="http://schemas.microsoft.com/office/drawing/2014/main" id="{7D31F824-F08E-4238-8AFE-A20505B054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75629" y="3429000"/>
            <a:ext cx="277099" cy="1792224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Picture 22">
            <a:extLst>
              <a:ext uri="{FF2B5EF4-FFF2-40B4-BE49-F238E27FC236}">
                <a16:creationId xmlns:a16="http://schemas.microsoft.com/office/drawing/2014/main" id="{F58D677E-A249-4D91-B426-C9530EDFF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33646" r="9412" b="28203"/>
          <a:stretch>
            <a:fillRect/>
          </a:stretch>
        </p:blipFill>
        <p:spPr bwMode="auto">
          <a:xfrm>
            <a:off x="5284748" y="941950"/>
            <a:ext cx="3175750" cy="21795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 Box 21">
            <a:extLst>
              <a:ext uri="{FF2B5EF4-FFF2-40B4-BE49-F238E27FC236}">
                <a16:creationId xmlns:a16="http://schemas.microsoft.com/office/drawing/2014/main" id="{FCB6E242-9485-40AB-9CFD-A2F040A3C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450" y="2588576"/>
            <a:ext cx="2044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dirty="0">
                <a:latin typeface="+mj-lt"/>
              </a:rPr>
              <a:t>Западная часть</a:t>
            </a:r>
            <a:endParaRPr lang="en-US" altLang="ru-RU" sz="1800" dirty="0">
              <a:latin typeface="+mj-lt"/>
            </a:endParaRPr>
          </a:p>
          <a:p>
            <a:pPr algn="ctr" eaLnBrk="1" hangingPunct="1">
              <a:defRPr/>
            </a:pPr>
            <a:r>
              <a:rPr lang="ru-RU" altLang="ru-RU" sz="1800" dirty="0">
                <a:latin typeface="+mj-lt"/>
              </a:rPr>
              <a:t>ЭС Казахстана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07B461-4334-47BD-9B8F-95897F5B1B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" r="27596" b="4265"/>
          <a:stretch/>
        </p:blipFill>
        <p:spPr>
          <a:xfrm rot="5400000">
            <a:off x="6273979" y="3274561"/>
            <a:ext cx="2310386" cy="22961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66631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20</a:t>
            </a:fld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1A3C47"/>
                </a:solidFill>
              </a:rPr>
              <a:t>Санкт-Петербург, 202</a:t>
            </a:r>
            <a:r>
              <a:rPr lang="en-US" dirty="0">
                <a:solidFill>
                  <a:srgbClr val="1A3C47"/>
                </a:solidFill>
              </a:rPr>
              <a:t>1</a:t>
            </a:r>
            <a:endParaRPr lang="ru-RU" dirty="0">
              <a:solidFill>
                <a:srgbClr val="1A3C47"/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7"/>
          </p:nvPr>
        </p:nvSpPr>
        <p:spPr>
          <a:xfrm>
            <a:off x="4717292" y="1608903"/>
            <a:ext cx="3153818" cy="1001991"/>
          </a:xfrm>
        </p:spPr>
        <p:txBody>
          <a:bodyPr/>
          <a:lstStyle/>
          <a:p>
            <a:r>
              <a:rPr lang="ru-RU" sz="8800" dirty="0">
                <a:solidFill>
                  <a:srgbClr val="E12E10"/>
                </a:solidFill>
              </a:rPr>
              <a:t>200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6868284" y="1528666"/>
            <a:ext cx="1500602" cy="463285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E12E1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работ выполняемых ежегодно</a:t>
            </a:r>
            <a:endParaRPr lang="ru-RU" dirty="0">
              <a:solidFill>
                <a:srgbClr val="E12E10"/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21"/>
          </p:nvPr>
        </p:nvSpPr>
        <p:spPr>
          <a:xfrm>
            <a:off x="2267211" y="276224"/>
            <a:ext cx="6310053" cy="463285"/>
          </a:xfrm>
        </p:spPr>
        <p:txBody>
          <a:bodyPr>
            <a:noAutofit/>
          </a:bodyPr>
          <a:lstStyle/>
          <a:p>
            <a:pPr lvl="0"/>
            <a:r>
              <a:rPr lang="ru-RU" sz="1400" dirty="0"/>
              <a:t>Акционерное общество «Научно-технический центр Единой энергетической системы Группа компаний» </a:t>
            </a:r>
          </a:p>
        </p:txBody>
      </p:sp>
      <p:sp>
        <p:nvSpPr>
          <p:cNvPr id="15" name="Заголовок 7">
            <a:extLst>
              <a:ext uri="{FF2B5EF4-FFF2-40B4-BE49-F238E27FC236}">
                <a16:creationId xmlns:a16="http://schemas.microsoft.com/office/drawing/2014/main" id="{92F342AC-F7B2-5846-BF8A-D0315D406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880" y="1694284"/>
            <a:ext cx="3102962" cy="469602"/>
          </a:xfrm>
        </p:spPr>
        <p:txBody>
          <a:bodyPr/>
          <a:lstStyle/>
          <a:p>
            <a:r>
              <a:rPr lang="ru-RU" dirty="0">
                <a:solidFill>
                  <a:srgbClr val="41445C"/>
                </a:solidFill>
              </a:rPr>
              <a:t>Миссия Группы</a:t>
            </a:r>
          </a:p>
        </p:txBody>
      </p:sp>
      <p:sp>
        <p:nvSpPr>
          <p:cNvPr id="16" name="Объект 8">
            <a:extLst>
              <a:ext uri="{FF2B5EF4-FFF2-40B4-BE49-F238E27FC236}">
                <a16:creationId xmlns:a16="http://schemas.microsoft.com/office/drawing/2014/main" id="{50D56641-F7CF-C14F-89B3-98B91F34DFFB}"/>
              </a:ext>
            </a:extLst>
          </p:cNvPr>
          <p:cNvSpPr txBox="1">
            <a:spLocks/>
          </p:cNvSpPr>
          <p:nvPr/>
        </p:nvSpPr>
        <p:spPr>
          <a:xfrm>
            <a:off x="656880" y="2109593"/>
            <a:ext cx="3277523" cy="8246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SzPct val="60000"/>
              <a:buFontTx/>
              <a:buBlip>
                <a:blip r:embed="rId3"/>
              </a:buBlip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>
                <a:solidFill>
                  <a:srgbClr val="41445C"/>
                </a:solidFill>
                <a:cs typeface="Times New Roman" panose="02020603050405020304" pitchFamily="18" charset="0"/>
              </a:rPr>
              <a:t>содействие экономическому развитию за счёт построения эффективных энергосистем</a:t>
            </a:r>
          </a:p>
        </p:txBody>
      </p:sp>
      <p:sp>
        <p:nvSpPr>
          <p:cNvPr id="17" name="Текст 9">
            <a:extLst>
              <a:ext uri="{FF2B5EF4-FFF2-40B4-BE49-F238E27FC236}">
                <a16:creationId xmlns:a16="http://schemas.microsoft.com/office/drawing/2014/main" id="{E416F3D8-80D0-8142-ABFD-4F64C6D1A8C0}"/>
              </a:ext>
            </a:extLst>
          </p:cNvPr>
          <p:cNvSpPr txBox="1">
            <a:spLocks/>
          </p:cNvSpPr>
          <p:nvPr/>
        </p:nvSpPr>
        <p:spPr>
          <a:xfrm>
            <a:off x="4129712" y="4066456"/>
            <a:ext cx="4540329" cy="13955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SzPct val="60000"/>
              <a:buFontTx/>
              <a:buNone/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accent1"/>
                </a:solidFill>
              </a:rPr>
              <a:t>Заказчики</a:t>
            </a:r>
          </a:p>
          <a:p>
            <a:r>
              <a:rPr lang="ru-RU" sz="1100" dirty="0">
                <a:solidFill>
                  <a:srgbClr val="41455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органы федеральной и региональной исполнительной власти, промышленные холдинги, генерирующие компании, электросетевые организации, крупные предприятия различных отраслей экономики, отраслевые ассоциации в энергетике</a:t>
            </a:r>
          </a:p>
          <a:p>
            <a:endParaRPr lang="ru-RU" dirty="0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0A966FE1-D5B4-9145-82B5-CF669A825C43}"/>
              </a:ext>
            </a:extLst>
          </p:cNvPr>
          <p:cNvSpPr txBox="1">
            <a:spLocks/>
          </p:cNvSpPr>
          <p:nvPr/>
        </p:nvSpPr>
        <p:spPr>
          <a:xfrm>
            <a:off x="4234214" y="5523597"/>
            <a:ext cx="4540328" cy="8681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SzPct val="60000"/>
              <a:buFontTx/>
              <a:buNone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Персонал</a:t>
            </a:r>
          </a:p>
          <a:p>
            <a:r>
              <a:rPr lang="ru-RU" sz="1100" dirty="0">
                <a:solidFill>
                  <a:srgbClr val="41455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1400" dirty="0">
                <a:solidFill>
                  <a:srgbClr val="41455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  <a:r>
              <a:rPr lang="ru-RU" sz="1100" dirty="0">
                <a:solidFill>
                  <a:srgbClr val="41455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человек. Офисы в Москве, Санкт-Петербурге, Новосибирске, Екатеринбурге, Чебоксарах</a:t>
            </a:r>
            <a:endParaRPr lang="ru-RU" sz="1100" dirty="0"/>
          </a:p>
        </p:txBody>
      </p:sp>
      <p:sp>
        <p:nvSpPr>
          <p:cNvPr id="28" name="Текст 9">
            <a:extLst>
              <a:ext uri="{FF2B5EF4-FFF2-40B4-BE49-F238E27FC236}">
                <a16:creationId xmlns:a16="http://schemas.microsoft.com/office/drawing/2014/main" id="{8AF50173-DFD1-5A46-855B-C2F4BAF09137}"/>
              </a:ext>
            </a:extLst>
          </p:cNvPr>
          <p:cNvSpPr txBox="1">
            <a:spLocks/>
          </p:cNvSpPr>
          <p:nvPr/>
        </p:nvSpPr>
        <p:spPr>
          <a:xfrm>
            <a:off x="4203860" y="2375000"/>
            <a:ext cx="1937494" cy="4460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SzPct val="60000"/>
              <a:buFontTx/>
              <a:buNone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Объекты единичной мощностью</a:t>
            </a:r>
          </a:p>
          <a:p>
            <a:r>
              <a:rPr lang="ru-RU" dirty="0">
                <a:solidFill>
                  <a:srgbClr val="41455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400" dirty="0">
                <a:solidFill>
                  <a:srgbClr val="41455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r>
              <a:rPr lang="ru-RU" sz="1600" dirty="0">
                <a:solidFill>
                  <a:srgbClr val="41455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41455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400" dirty="0">
                <a:solidFill>
                  <a:srgbClr val="41455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1200</a:t>
            </a:r>
            <a:r>
              <a:rPr lang="ru-RU" dirty="0">
                <a:solidFill>
                  <a:srgbClr val="41455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МВт</a:t>
            </a:r>
            <a:endParaRPr lang="ru-RU" dirty="0"/>
          </a:p>
        </p:txBody>
      </p:sp>
      <p:sp>
        <p:nvSpPr>
          <p:cNvPr id="39" name="Объект 8">
            <a:extLst>
              <a:ext uri="{FF2B5EF4-FFF2-40B4-BE49-F238E27FC236}">
                <a16:creationId xmlns:a16="http://schemas.microsoft.com/office/drawing/2014/main" id="{AC4D77F0-894C-A640-ACFD-308AEBE4C84B}"/>
              </a:ext>
            </a:extLst>
          </p:cNvPr>
          <p:cNvSpPr txBox="1">
            <a:spLocks/>
          </p:cNvSpPr>
          <p:nvPr/>
        </p:nvSpPr>
        <p:spPr>
          <a:xfrm>
            <a:off x="666574" y="972562"/>
            <a:ext cx="3083089" cy="773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SzPct val="60000"/>
              <a:buFontTx/>
              <a:buBlip>
                <a:blip r:embed="rId3"/>
              </a:buBlip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>
                <a:solidFill>
                  <a:srgbClr val="41445C"/>
                </a:solidFill>
                <a:cs typeface="Times New Roman" panose="02020603050405020304" pitchFamily="18" charset="0"/>
              </a:rPr>
              <a:t>Группа компаний НТЦ ЕЭС - дочерняя структура АО «Системный оператор Единой энергетической системы»</a:t>
            </a:r>
          </a:p>
        </p:txBody>
      </p:sp>
      <p:sp>
        <p:nvSpPr>
          <p:cNvPr id="14" name="Заголовок 7">
            <a:extLst>
              <a:ext uri="{FF2B5EF4-FFF2-40B4-BE49-F238E27FC236}">
                <a16:creationId xmlns:a16="http://schemas.microsoft.com/office/drawing/2014/main" id="{92F342AC-F7B2-5846-BF8A-D0315D406E6E}"/>
              </a:ext>
            </a:extLst>
          </p:cNvPr>
          <p:cNvSpPr txBox="1">
            <a:spLocks/>
          </p:cNvSpPr>
          <p:nvPr/>
        </p:nvSpPr>
        <p:spPr>
          <a:xfrm>
            <a:off x="1155701" y="2815465"/>
            <a:ext cx="2869510" cy="2600791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b="0" dirty="0">
                <a:solidFill>
                  <a:srgbClr val="41445C"/>
                </a:solidFill>
                <a:latin typeface="+mn-lt"/>
                <a:ea typeface="+mn-ea"/>
                <a:cs typeface="+mn-cs"/>
              </a:rPr>
              <a:t>Проектирование перспективного развития энергосистем</a:t>
            </a:r>
          </a:p>
          <a:p>
            <a:endParaRPr lang="ru-RU" sz="1000" b="0" dirty="0">
              <a:solidFill>
                <a:srgbClr val="41445C"/>
              </a:solidFill>
              <a:latin typeface="+mn-lt"/>
              <a:ea typeface="+mn-ea"/>
              <a:cs typeface="+mn-cs"/>
            </a:endParaRPr>
          </a:p>
          <a:p>
            <a:r>
              <a:rPr lang="ru-RU" sz="1000" b="0" dirty="0">
                <a:solidFill>
                  <a:srgbClr val="41445C"/>
                </a:solidFill>
                <a:latin typeface="+mn-lt"/>
                <a:ea typeface="+mn-ea"/>
                <a:cs typeface="+mn-cs"/>
              </a:rPr>
              <a:t>Испытания и настройка систем противоаварийной автоматики</a:t>
            </a:r>
          </a:p>
          <a:p>
            <a:endParaRPr lang="ru-RU" sz="1000" b="0" dirty="0">
              <a:solidFill>
                <a:srgbClr val="41445C"/>
              </a:solidFill>
              <a:latin typeface="+mn-lt"/>
              <a:ea typeface="+mn-ea"/>
              <a:cs typeface="+mn-cs"/>
            </a:endParaRPr>
          </a:p>
          <a:p>
            <a:r>
              <a:rPr lang="ru-RU" sz="1000" b="0" dirty="0">
                <a:solidFill>
                  <a:srgbClr val="41445C"/>
                </a:solidFill>
                <a:latin typeface="+mn-lt"/>
                <a:ea typeface="+mn-ea"/>
                <a:cs typeface="+mn-cs"/>
              </a:rPr>
              <a:t>Разработка и сопровождение специализированных программных и программно-аппаратных комплексов</a:t>
            </a:r>
          </a:p>
          <a:p>
            <a:endParaRPr lang="ru-RU" sz="1000" b="0" dirty="0">
              <a:solidFill>
                <a:srgbClr val="41445C"/>
              </a:solidFill>
              <a:latin typeface="+mn-lt"/>
              <a:ea typeface="+mn-ea"/>
              <a:cs typeface="+mn-cs"/>
            </a:endParaRPr>
          </a:p>
          <a:p>
            <a:r>
              <a:rPr lang="ru-RU" sz="1000" b="0" dirty="0">
                <a:solidFill>
                  <a:srgbClr val="41445C"/>
                </a:solidFill>
                <a:latin typeface="+mn-lt"/>
                <a:ea typeface="+mn-ea"/>
                <a:cs typeface="+mn-cs"/>
              </a:rPr>
              <a:t>ТЭО и комплексное сопровождение присоединения к электрическим сетям, в т.ч. генерации на базе ВИЭ</a:t>
            </a:r>
          </a:p>
          <a:p>
            <a:endParaRPr lang="ru-RU" sz="1000" b="0" dirty="0">
              <a:solidFill>
                <a:srgbClr val="41445C"/>
              </a:solidFill>
              <a:latin typeface="+mn-lt"/>
              <a:ea typeface="+mn-ea"/>
              <a:cs typeface="+mn-cs"/>
            </a:endParaRPr>
          </a:p>
          <a:p>
            <a:r>
              <a:rPr lang="ru-RU" sz="1000" b="0" dirty="0">
                <a:solidFill>
                  <a:srgbClr val="41445C"/>
                </a:solidFill>
                <a:latin typeface="+mn-lt"/>
                <a:ea typeface="+mn-ea"/>
                <a:cs typeface="+mn-cs"/>
              </a:rPr>
              <a:t>Развитие технологий оперативно- диспетчерского управления</a:t>
            </a:r>
          </a:p>
          <a:p>
            <a:endParaRPr lang="ru-RU" sz="1000" b="0" dirty="0">
              <a:solidFill>
                <a:srgbClr val="41445C"/>
              </a:solidFill>
              <a:latin typeface="+mn-lt"/>
              <a:ea typeface="+mn-ea"/>
              <a:cs typeface="+mn-cs"/>
            </a:endParaRPr>
          </a:p>
          <a:p>
            <a:r>
              <a:rPr lang="ru-RU" sz="1000" b="0" dirty="0">
                <a:solidFill>
                  <a:srgbClr val="41445C"/>
                </a:solidFill>
                <a:latin typeface="+mn-lt"/>
                <a:ea typeface="+mn-ea"/>
                <a:cs typeface="+mn-cs"/>
              </a:rPr>
              <a:t>Оптимизация условий энергоснабжения промышленных потребителей</a:t>
            </a:r>
          </a:p>
          <a:p>
            <a:endParaRPr lang="ru-RU" sz="1000" b="0" dirty="0">
              <a:solidFill>
                <a:srgbClr val="41445C"/>
              </a:solidFill>
              <a:latin typeface="+mn-lt"/>
              <a:ea typeface="+mn-ea"/>
              <a:cs typeface="+mn-cs"/>
            </a:endParaRPr>
          </a:p>
          <a:p>
            <a:r>
              <a:rPr lang="ru-RU" sz="1000" b="0" dirty="0">
                <a:solidFill>
                  <a:srgbClr val="41445C"/>
                </a:solidFill>
                <a:latin typeface="+mn-lt"/>
                <a:ea typeface="+mn-ea"/>
                <a:cs typeface="+mn-cs"/>
              </a:rPr>
              <a:t>Разработка нормативной правовой и технической документации</a:t>
            </a:r>
          </a:p>
          <a:p>
            <a:endParaRPr lang="ru-RU" sz="1000" b="0" dirty="0">
              <a:solidFill>
                <a:srgbClr val="41445C"/>
              </a:solidFill>
              <a:latin typeface="+mn-lt"/>
              <a:ea typeface="+mn-ea"/>
              <a:cs typeface="+mn-cs"/>
            </a:endParaRPr>
          </a:p>
          <a:p>
            <a:r>
              <a:rPr lang="ru-RU" sz="1000" b="0" dirty="0">
                <a:solidFill>
                  <a:srgbClr val="41445C"/>
                </a:solidFill>
                <a:latin typeface="+mn-lt"/>
                <a:ea typeface="+mn-ea"/>
                <a:cs typeface="+mn-cs"/>
              </a:rPr>
              <a:t>Научно-исследовательская деятельность в электроэнергетике</a:t>
            </a:r>
          </a:p>
        </p:txBody>
      </p:sp>
      <p:sp>
        <p:nvSpPr>
          <p:cNvPr id="19" name="Текст 9">
            <a:extLst>
              <a:ext uri="{FF2B5EF4-FFF2-40B4-BE49-F238E27FC236}">
                <a16:creationId xmlns:a16="http://schemas.microsoft.com/office/drawing/2014/main" id="{4CABFBAB-C30F-5140-B9A1-7DB540045309}"/>
              </a:ext>
            </a:extLst>
          </p:cNvPr>
          <p:cNvSpPr txBox="1">
            <a:spLocks/>
          </p:cNvSpPr>
          <p:nvPr/>
        </p:nvSpPr>
        <p:spPr>
          <a:xfrm>
            <a:off x="4206558" y="3381779"/>
            <a:ext cx="4622003" cy="4460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SzPct val="60000"/>
              <a:buFontTx/>
              <a:buNone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Иностранные государства </a:t>
            </a:r>
          </a:p>
          <a:p>
            <a:pPr>
              <a:spcBef>
                <a:spcPts val="600"/>
              </a:spcBef>
            </a:pPr>
            <a:r>
              <a:rPr lang="ru-RU" sz="1100" dirty="0">
                <a:solidFill>
                  <a:srgbClr val="41455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Азербайджан, Беларусь, Казахстан, Латвия и другие</a:t>
            </a:r>
            <a:endParaRPr lang="en-US" sz="1100" dirty="0">
              <a:solidFill>
                <a:srgbClr val="41455C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br>
              <a:rPr lang="en-US" sz="1000" dirty="0">
                <a:solidFill>
                  <a:srgbClr val="41455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000" dirty="0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34288AE-1FE6-3548-A25C-541F275BE1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8" y="5139460"/>
            <a:ext cx="288000" cy="288000"/>
          </a:xfrm>
          <a:prstGeom prst="rect">
            <a:avLst/>
          </a:prstGeom>
          <a:ln>
            <a:solidFill>
              <a:srgbClr val="193B46"/>
            </a:solidFill>
          </a:ln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4F6F8A1-07ED-544E-A69D-54C1821B32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8" y="2812145"/>
            <a:ext cx="288000" cy="288000"/>
          </a:xfrm>
          <a:prstGeom prst="rect">
            <a:avLst/>
          </a:prstGeom>
          <a:ln>
            <a:solidFill>
              <a:srgbClr val="193B46"/>
            </a:solidFill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4A9A57A-439A-704A-8395-4CD8CCD890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7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8" y="3234079"/>
            <a:ext cx="288000" cy="288000"/>
          </a:xfrm>
          <a:prstGeom prst="rect">
            <a:avLst/>
          </a:prstGeom>
          <a:ln>
            <a:solidFill>
              <a:srgbClr val="193B46"/>
            </a:solidFill>
          </a:ln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E2081054-7266-A04C-8189-FB2C731E9F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7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64" y="4231396"/>
            <a:ext cx="288000" cy="288000"/>
          </a:xfrm>
          <a:prstGeom prst="rect">
            <a:avLst/>
          </a:prstGeom>
          <a:ln>
            <a:solidFill>
              <a:srgbClr val="193B46"/>
            </a:solidFill>
          </a:ln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00B2B10-3B49-A444-B37C-3DDFB4CCD8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7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8" y="4730692"/>
            <a:ext cx="288000" cy="288000"/>
          </a:xfrm>
          <a:prstGeom prst="rect">
            <a:avLst/>
          </a:prstGeom>
          <a:ln>
            <a:solidFill>
              <a:srgbClr val="193B46"/>
            </a:solidFill>
          </a:ln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51C9208E-8B04-D645-B26A-BB88FF30BF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7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8" y="5550444"/>
            <a:ext cx="288000" cy="288000"/>
          </a:xfrm>
          <a:prstGeom prst="rect">
            <a:avLst/>
          </a:prstGeom>
          <a:ln>
            <a:solidFill>
              <a:srgbClr val="193B46"/>
            </a:solidFill>
          </a:ln>
        </p:spPr>
      </p:pic>
      <p:sp>
        <p:nvSpPr>
          <p:cNvPr id="37" name="Объект 8">
            <a:extLst>
              <a:ext uri="{FF2B5EF4-FFF2-40B4-BE49-F238E27FC236}">
                <a16:creationId xmlns:a16="http://schemas.microsoft.com/office/drawing/2014/main" id="{C511CBA1-50CA-CB4A-9218-EBD63F0BA391}"/>
              </a:ext>
            </a:extLst>
          </p:cNvPr>
          <p:cNvSpPr txBox="1">
            <a:spLocks/>
          </p:cNvSpPr>
          <p:nvPr/>
        </p:nvSpPr>
        <p:spPr>
          <a:xfrm>
            <a:off x="4234214" y="1265365"/>
            <a:ext cx="600247" cy="4632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SzPct val="60000"/>
              <a:buFontTx/>
              <a:buBlip>
                <a:blip r:embed="rId3"/>
              </a:buBlip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ru-RU" dirty="0">
                <a:solidFill>
                  <a:srgbClr val="E12E1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endParaRPr lang="ru-RU" dirty="0">
              <a:solidFill>
                <a:srgbClr val="E12E10"/>
              </a:solidFill>
            </a:endParaRPr>
          </a:p>
        </p:txBody>
      </p:sp>
      <p:sp>
        <p:nvSpPr>
          <p:cNvPr id="40" name="Текст 9">
            <a:extLst>
              <a:ext uri="{FF2B5EF4-FFF2-40B4-BE49-F238E27FC236}">
                <a16:creationId xmlns:a16="http://schemas.microsoft.com/office/drawing/2014/main" id="{BC8EAC41-4C96-7E4F-93C4-9AB9E13B9DB9}"/>
              </a:ext>
            </a:extLst>
          </p:cNvPr>
          <p:cNvSpPr txBox="1">
            <a:spLocks/>
          </p:cNvSpPr>
          <p:nvPr/>
        </p:nvSpPr>
        <p:spPr>
          <a:xfrm>
            <a:off x="5856309" y="2375000"/>
            <a:ext cx="1322499" cy="4460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SzPct val="60000"/>
              <a:buFontTx/>
              <a:buNone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rgbClr val="E12E10"/>
                </a:solidFill>
              </a:rPr>
              <a:t>Патенты на изобретения</a:t>
            </a:r>
            <a:r>
              <a:rPr lang="ru-RU" dirty="0"/>
              <a:t> </a:t>
            </a:r>
          </a:p>
          <a:p>
            <a:pPr algn="ctr">
              <a:spcBef>
                <a:spcPts val="600"/>
              </a:spcBef>
            </a:pPr>
            <a:r>
              <a:rPr lang="ru-RU" sz="1400" dirty="0">
                <a:solidFill>
                  <a:srgbClr val="41455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dirty="0"/>
          </a:p>
        </p:txBody>
      </p:sp>
      <p:sp>
        <p:nvSpPr>
          <p:cNvPr id="41" name="Текст 9">
            <a:extLst>
              <a:ext uri="{FF2B5EF4-FFF2-40B4-BE49-F238E27FC236}">
                <a16:creationId xmlns:a16="http://schemas.microsoft.com/office/drawing/2014/main" id="{8BB59A78-2B43-9649-8CFA-0BF823AC3853}"/>
              </a:ext>
            </a:extLst>
          </p:cNvPr>
          <p:cNvSpPr txBox="1">
            <a:spLocks/>
          </p:cNvSpPr>
          <p:nvPr/>
        </p:nvSpPr>
        <p:spPr>
          <a:xfrm>
            <a:off x="7101502" y="2358025"/>
            <a:ext cx="1727058" cy="4460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SzPct val="60000"/>
              <a:buFontTx/>
              <a:buNone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rgbClr val="E12E10"/>
                </a:solidFill>
              </a:rPr>
              <a:t>Программные комплексы </a:t>
            </a:r>
          </a:p>
          <a:p>
            <a:pPr algn="ctr">
              <a:spcBef>
                <a:spcPts val="600"/>
              </a:spcBef>
            </a:pPr>
            <a:r>
              <a:rPr lang="ru-RU" sz="1400" dirty="0">
                <a:solidFill>
                  <a:srgbClr val="41455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35D40C9-9AA2-4B40-B617-3FEE161385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7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8" y="3689569"/>
            <a:ext cx="288000" cy="288000"/>
          </a:xfrm>
          <a:prstGeom prst="rect">
            <a:avLst/>
          </a:prstGeom>
          <a:ln>
            <a:solidFill>
              <a:srgbClr val="193B46"/>
            </a:solidFill>
          </a:ln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0DC6FC0-49B4-4F42-81E9-109C7A196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8" y="5973037"/>
            <a:ext cx="288000" cy="288000"/>
          </a:xfrm>
          <a:prstGeom prst="rect">
            <a:avLst/>
          </a:prstGeom>
          <a:ln>
            <a:solidFill>
              <a:srgbClr val="193B46"/>
            </a:solidFill>
          </a:ln>
        </p:spPr>
      </p:pic>
    </p:spTree>
    <p:extLst>
      <p:ext uri="{BB962C8B-B14F-4D97-AF65-F5344CB8AC3E}">
        <p14:creationId xmlns:p14="http://schemas.microsoft.com/office/powerpoint/2010/main" val="1403283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75667" y="979509"/>
            <a:ext cx="7901595" cy="923702"/>
          </a:xfrm>
        </p:spPr>
        <p:txBody>
          <a:bodyPr/>
          <a:lstStyle/>
          <a:p>
            <a:r>
              <a:rPr lang="ru-RU" sz="1200" dirty="0">
                <a:solidFill>
                  <a:srgbClr val="41445C"/>
                </a:solidFill>
              </a:rPr>
              <a:t>В Группу НТЦ ЕЭС </a:t>
            </a:r>
            <a:r>
              <a:rPr lang="ru-RU" sz="1200" b="0" dirty="0">
                <a:solidFill>
                  <a:srgbClr val="41445C"/>
                </a:solidFill>
              </a:rPr>
              <a:t>входит несколько специализированных по видам работ и услуг компаний, что позволяет нам как выполнять отдельные блоки работ, так и предлагать комплексные решения под ключ на базе совокупных компетенций Группы. </a:t>
            </a:r>
            <a:br>
              <a:rPr lang="ru-RU" sz="1200" b="0" dirty="0">
                <a:solidFill>
                  <a:srgbClr val="41445C"/>
                </a:solidFill>
              </a:rPr>
            </a:br>
            <a:r>
              <a:rPr lang="ru-RU" sz="1200" b="0" dirty="0">
                <a:solidFill>
                  <a:srgbClr val="41445C"/>
                </a:solidFill>
              </a:rPr>
              <a:t>Общее руководство Группой осуществляет </a:t>
            </a:r>
            <a:r>
              <a:rPr lang="ru-RU" sz="1200" dirty="0">
                <a:solidFill>
                  <a:srgbClr val="41445C"/>
                </a:solidFill>
              </a:rPr>
              <a:t>АО «НТЦ ЕЭС Группа компаний».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21</a:t>
            </a:fld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1A3C47"/>
                </a:solidFill>
              </a:rPr>
              <a:t>Санкт-Петербург, 202</a:t>
            </a:r>
            <a:r>
              <a:rPr lang="en-US" dirty="0">
                <a:solidFill>
                  <a:srgbClr val="1A3C47"/>
                </a:solidFill>
              </a:rPr>
              <a:t>1</a:t>
            </a:r>
            <a:endParaRPr lang="ru-RU" dirty="0">
              <a:solidFill>
                <a:srgbClr val="1A3C47"/>
              </a:solidFill>
            </a:endParaRPr>
          </a:p>
          <a:p>
            <a:endParaRPr lang="ru-RU" dirty="0"/>
          </a:p>
        </p:txBody>
      </p:sp>
      <p:sp>
        <p:nvSpPr>
          <p:cNvPr id="14" name="Объект 13"/>
          <p:cNvSpPr>
            <a:spLocks noGrp="1"/>
          </p:cNvSpPr>
          <p:nvPr>
            <p:ph idx="18"/>
          </p:nvPr>
        </p:nvSpPr>
        <p:spPr>
          <a:xfrm>
            <a:off x="1350311" y="2408590"/>
            <a:ext cx="1906456" cy="680730"/>
          </a:xfrm>
        </p:spPr>
        <p:txBody>
          <a:bodyPr>
            <a:noAutofit/>
          </a:bodyPr>
          <a:lstStyle/>
          <a:p>
            <a:pPr>
              <a:lnSpc>
                <a:spcPts val="1600"/>
              </a:lnSpc>
            </a:pPr>
            <a:r>
              <a:rPr lang="ru-RU" sz="1400" dirty="0"/>
              <a:t>АО «НТЦ ЕЭС Развитие энергосистем»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21"/>
          </p:nvPr>
        </p:nvSpPr>
        <p:spPr>
          <a:xfrm>
            <a:off x="3034748" y="276224"/>
            <a:ext cx="5542515" cy="463285"/>
          </a:xfrm>
        </p:spPr>
        <p:txBody>
          <a:bodyPr>
            <a:noAutofit/>
          </a:bodyPr>
          <a:lstStyle/>
          <a:p>
            <a:pPr lvl="0"/>
            <a:r>
              <a:rPr lang="ru-RU" sz="1400" dirty="0"/>
              <a:t>Акционерное общество «Научно-технический центр Единой энергетической системы Группа компаний» </a:t>
            </a:r>
          </a:p>
        </p:txBody>
      </p:sp>
      <p:sp>
        <p:nvSpPr>
          <p:cNvPr id="20" name="Объект 8">
            <a:extLst>
              <a:ext uri="{FF2B5EF4-FFF2-40B4-BE49-F238E27FC236}">
                <a16:creationId xmlns:a16="http://schemas.microsoft.com/office/drawing/2014/main" id="{37163812-B772-BF40-96D7-23FB73485509}"/>
              </a:ext>
            </a:extLst>
          </p:cNvPr>
          <p:cNvSpPr txBox="1">
            <a:spLocks/>
          </p:cNvSpPr>
          <p:nvPr/>
        </p:nvSpPr>
        <p:spPr>
          <a:xfrm>
            <a:off x="6605730" y="3103252"/>
            <a:ext cx="2234895" cy="9956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SzPct val="60000"/>
              <a:buFontTx/>
              <a:buBlip>
                <a:blip r:embed="rId2"/>
              </a:buBlip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</a:pPr>
            <a:r>
              <a:rPr lang="ru-RU" sz="1000" dirty="0">
                <a:solidFill>
                  <a:srgbClr val="41445C"/>
                </a:solidFill>
              </a:rPr>
              <a:t>реализация, развитие и оптимизация проектов розничной генерации</a:t>
            </a:r>
          </a:p>
          <a:p>
            <a:pPr>
              <a:lnSpc>
                <a:spcPts val="1200"/>
              </a:lnSpc>
            </a:pPr>
            <a:r>
              <a:rPr lang="ru-RU" sz="1000" dirty="0">
                <a:solidFill>
                  <a:srgbClr val="41445C"/>
                </a:solidFill>
              </a:rPr>
              <a:t>оптимизация условий приобретения электрической энергии для потребителей электроэнергии</a:t>
            </a:r>
          </a:p>
          <a:p>
            <a:pPr>
              <a:lnSpc>
                <a:spcPts val="1200"/>
              </a:lnSpc>
            </a:pPr>
            <a:r>
              <a:rPr lang="ru-RU" sz="1000" dirty="0">
                <a:solidFill>
                  <a:srgbClr val="41445C"/>
                </a:solidFill>
              </a:rPr>
              <a:t>юридический консалтинг в электроэнергетике</a:t>
            </a:r>
          </a:p>
          <a:p>
            <a:pPr>
              <a:lnSpc>
                <a:spcPts val="1200"/>
              </a:lnSpc>
            </a:pPr>
            <a:r>
              <a:rPr lang="ru-RU" sz="1000" dirty="0">
                <a:solidFill>
                  <a:srgbClr val="41445C"/>
                </a:solidFill>
              </a:rPr>
              <a:t>комплексное сопровождение процесса подключения к электрическим сетям</a:t>
            </a:r>
          </a:p>
          <a:p>
            <a:pPr marL="0" indent="0">
              <a:lnSpc>
                <a:spcPts val="1200"/>
              </a:lnSpc>
              <a:buNone/>
            </a:pPr>
            <a:endParaRPr lang="ru-RU" sz="1000" dirty="0">
              <a:solidFill>
                <a:srgbClr val="41445C"/>
              </a:solidFill>
            </a:endParaRPr>
          </a:p>
        </p:txBody>
      </p:sp>
      <p:sp>
        <p:nvSpPr>
          <p:cNvPr id="21" name="Объект 13">
            <a:extLst>
              <a:ext uri="{FF2B5EF4-FFF2-40B4-BE49-F238E27FC236}">
                <a16:creationId xmlns:a16="http://schemas.microsoft.com/office/drawing/2014/main" id="{F068A7DE-EE99-DF40-A92C-E6D67F87AC10}"/>
              </a:ext>
            </a:extLst>
          </p:cNvPr>
          <p:cNvSpPr txBox="1">
            <a:spLocks/>
          </p:cNvSpPr>
          <p:nvPr/>
        </p:nvSpPr>
        <p:spPr>
          <a:xfrm>
            <a:off x="6628849" y="2370101"/>
            <a:ext cx="2211776" cy="6807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SzPct val="60000"/>
              <a:buFontTx/>
              <a:buNone/>
              <a:defRPr sz="20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ru-RU" sz="1400" dirty="0"/>
              <a:t>АО «НТЦ ЕЭС Управление энергоснабжением»</a:t>
            </a:r>
          </a:p>
        </p:txBody>
      </p:sp>
      <p:sp>
        <p:nvSpPr>
          <p:cNvPr id="24" name="Объект 8">
            <a:extLst>
              <a:ext uri="{FF2B5EF4-FFF2-40B4-BE49-F238E27FC236}">
                <a16:creationId xmlns:a16="http://schemas.microsoft.com/office/drawing/2014/main" id="{1F1EF011-7430-0447-806F-132B39C33FC1}"/>
              </a:ext>
            </a:extLst>
          </p:cNvPr>
          <p:cNvSpPr txBox="1">
            <a:spLocks/>
          </p:cNvSpPr>
          <p:nvPr/>
        </p:nvSpPr>
        <p:spPr>
          <a:xfrm>
            <a:off x="3989580" y="3125092"/>
            <a:ext cx="2234895" cy="13172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SzPct val="60000"/>
              <a:buFontTx/>
              <a:buBlip>
                <a:blip r:embed="rId2"/>
              </a:buBlip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00"/>
              </a:lnSpc>
              <a:buClr>
                <a:srgbClr val="E12E10"/>
              </a:buClr>
              <a:buFont typeface="Wingdings" pitchFamily="2" charset="2"/>
              <a:buChar char="§"/>
            </a:pPr>
            <a:endParaRPr lang="ru-RU" sz="1000" dirty="0">
              <a:solidFill>
                <a:srgbClr val="41445C"/>
              </a:solidFill>
            </a:endParaRPr>
          </a:p>
        </p:txBody>
      </p:sp>
      <p:sp>
        <p:nvSpPr>
          <p:cNvPr id="25" name="Объект 13">
            <a:extLst>
              <a:ext uri="{FF2B5EF4-FFF2-40B4-BE49-F238E27FC236}">
                <a16:creationId xmlns:a16="http://schemas.microsoft.com/office/drawing/2014/main" id="{66CD0BCA-A758-2C48-B221-15EF641B6A96}"/>
              </a:ext>
            </a:extLst>
          </p:cNvPr>
          <p:cNvSpPr txBox="1">
            <a:spLocks/>
          </p:cNvSpPr>
          <p:nvPr/>
        </p:nvSpPr>
        <p:spPr>
          <a:xfrm>
            <a:off x="3989580" y="2409099"/>
            <a:ext cx="2295424" cy="6807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SzPct val="60000"/>
              <a:buFontTx/>
              <a:buNone/>
              <a:defRPr sz="20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ru-RU" sz="1400" dirty="0"/>
              <a:t>АО «НТЦ ЕЭС Противоаварийное управление»</a:t>
            </a:r>
          </a:p>
        </p:txBody>
      </p:sp>
      <p:sp>
        <p:nvSpPr>
          <p:cNvPr id="30" name="Объект 13">
            <a:extLst>
              <a:ext uri="{FF2B5EF4-FFF2-40B4-BE49-F238E27FC236}">
                <a16:creationId xmlns:a16="http://schemas.microsoft.com/office/drawing/2014/main" id="{69B988CF-C4AE-E24C-82E4-03C7C6153B78}"/>
              </a:ext>
            </a:extLst>
          </p:cNvPr>
          <p:cNvSpPr txBox="1">
            <a:spLocks/>
          </p:cNvSpPr>
          <p:nvPr/>
        </p:nvSpPr>
        <p:spPr>
          <a:xfrm>
            <a:off x="675667" y="1821069"/>
            <a:ext cx="2672189" cy="3398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SzPct val="60000"/>
              <a:buFontTx/>
              <a:buNone/>
              <a:defRPr sz="20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40"/>
              </a:lnSpc>
            </a:pPr>
            <a:r>
              <a:rPr lang="ru-RU" sz="1100" dirty="0">
                <a:solidFill>
                  <a:srgbClr val="E12E10"/>
                </a:solidFill>
                <a:latin typeface="+mj-lt"/>
                <a:ea typeface="+mj-ea"/>
                <a:cs typeface="+mj-cs"/>
              </a:rPr>
              <a:t>Генеральный директор: </a:t>
            </a:r>
          </a:p>
          <a:p>
            <a:pPr>
              <a:lnSpc>
                <a:spcPts val="340"/>
              </a:lnSpc>
            </a:pPr>
            <a:r>
              <a:rPr lang="ru-RU" sz="1100" dirty="0">
                <a:solidFill>
                  <a:srgbClr val="E12E10"/>
                </a:solidFill>
                <a:latin typeface="+mj-lt"/>
                <a:ea typeface="+mj-ea"/>
                <a:cs typeface="+mj-cs"/>
              </a:rPr>
              <a:t>Быкова Ольга Владимировна</a:t>
            </a:r>
          </a:p>
        </p:txBody>
      </p:sp>
      <p:sp>
        <p:nvSpPr>
          <p:cNvPr id="33" name="Объект 13">
            <a:extLst>
              <a:ext uri="{FF2B5EF4-FFF2-40B4-BE49-F238E27FC236}">
                <a16:creationId xmlns:a16="http://schemas.microsoft.com/office/drawing/2014/main" id="{D326EC0A-D19B-204C-985C-96E0BD841101}"/>
              </a:ext>
            </a:extLst>
          </p:cNvPr>
          <p:cNvSpPr txBox="1">
            <a:spLocks/>
          </p:cNvSpPr>
          <p:nvPr/>
        </p:nvSpPr>
        <p:spPr>
          <a:xfrm>
            <a:off x="3994454" y="6073989"/>
            <a:ext cx="2672189" cy="3398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indent="0" defTabSz="914400">
              <a:lnSpc>
                <a:spcPts val="340"/>
              </a:lnSpc>
              <a:spcBef>
                <a:spcPts val="1000"/>
              </a:spcBef>
              <a:buSzPct val="60000"/>
              <a:buFontTx/>
              <a:buNone/>
              <a:defRPr sz="1100" baseline="0">
                <a:solidFill>
                  <a:srgbClr val="E12E10"/>
                </a:solidFill>
                <a:latin typeface="+mj-lt"/>
                <a:ea typeface="+mj-ea"/>
                <a:cs typeface="+mj-cs"/>
              </a:defRPr>
            </a:lvl1pPr>
            <a:lvl2pPr marL="685800" indent="-228600" defTabSz="914400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/>
            </a:lvl2pPr>
            <a:lvl3pPr marL="1143000" indent="-228600" defTabSz="914400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/>
            </a:lvl3pPr>
            <a:lvl4pPr marL="1600200" indent="-228600" defTabSz="914400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/>
            </a:lvl4pPr>
            <a:lvl5pPr marL="2057400" indent="-228600" defTabSz="914400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Генеральный директор: </a:t>
            </a:r>
          </a:p>
          <a:p>
            <a:r>
              <a:rPr lang="ru-RU" dirty="0"/>
              <a:t>Крицкий Виктор Анатольевич</a:t>
            </a:r>
          </a:p>
        </p:txBody>
      </p:sp>
      <p:sp>
        <p:nvSpPr>
          <p:cNvPr id="34" name="Объект 13">
            <a:extLst>
              <a:ext uri="{FF2B5EF4-FFF2-40B4-BE49-F238E27FC236}">
                <a16:creationId xmlns:a16="http://schemas.microsoft.com/office/drawing/2014/main" id="{6961343E-AA70-964F-9E66-538D416CA48A}"/>
              </a:ext>
            </a:extLst>
          </p:cNvPr>
          <p:cNvSpPr txBox="1">
            <a:spLocks/>
          </p:cNvSpPr>
          <p:nvPr/>
        </p:nvSpPr>
        <p:spPr>
          <a:xfrm>
            <a:off x="6628849" y="6059146"/>
            <a:ext cx="2672189" cy="3398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SzPct val="60000"/>
              <a:buFontTx/>
              <a:buNone/>
              <a:defRPr sz="20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40"/>
              </a:lnSpc>
            </a:pPr>
            <a:r>
              <a:rPr lang="ru-RU" sz="1100" dirty="0">
                <a:solidFill>
                  <a:srgbClr val="E12E10"/>
                </a:solidFill>
                <a:latin typeface="+mj-lt"/>
                <a:ea typeface="+mj-ea"/>
                <a:cs typeface="+mj-cs"/>
              </a:rPr>
              <a:t>Генеральный директор: </a:t>
            </a:r>
          </a:p>
          <a:p>
            <a:pPr>
              <a:lnSpc>
                <a:spcPts val="340"/>
              </a:lnSpc>
            </a:pPr>
            <a:r>
              <a:rPr lang="ru-RU" sz="1100" dirty="0">
                <a:solidFill>
                  <a:srgbClr val="E12E10"/>
                </a:solidFill>
                <a:latin typeface="+mj-lt"/>
                <a:ea typeface="+mj-ea"/>
                <a:cs typeface="+mj-cs"/>
              </a:rPr>
              <a:t>Дацко Ксения Андреевна</a:t>
            </a:r>
          </a:p>
        </p:txBody>
      </p:sp>
      <p:sp>
        <p:nvSpPr>
          <p:cNvPr id="35" name="Объект 13">
            <a:extLst>
              <a:ext uri="{FF2B5EF4-FFF2-40B4-BE49-F238E27FC236}">
                <a16:creationId xmlns:a16="http://schemas.microsoft.com/office/drawing/2014/main" id="{69C18569-3354-7B40-9A45-2FB71BA2D361}"/>
              </a:ext>
            </a:extLst>
          </p:cNvPr>
          <p:cNvSpPr txBox="1">
            <a:spLocks/>
          </p:cNvSpPr>
          <p:nvPr/>
        </p:nvSpPr>
        <p:spPr>
          <a:xfrm>
            <a:off x="6363753" y="6509421"/>
            <a:ext cx="2876346" cy="2963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SzPct val="60000"/>
              <a:buFontTx/>
              <a:buNone/>
              <a:defRPr sz="20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ru-RU" sz="1200" dirty="0">
                <a:solidFill>
                  <a:srgbClr val="41445C"/>
                </a:solidFill>
              </a:rPr>
              <a:t>Подробнее </a:t>
            </a:r>
            <a:r>
              <a:rPr lang="ru-RU" sz="1200" dirty="0">
                <a:latin typeface="Century Gothic (Основной текст)"/>
                <a:ea typeface="Times New Roman"/>
              </a:rPr>
              <a:t>ntc@ntcees.ru</a:t>
            </a:r>
            <a:endParaRPr lang="ru-RU" sz="1200" dirty="0">
              <a:solidFill>
                <a:srgbClr val="41445C"/>
              </a:solidFill>
              <a:latin typeface="Century Gothic (Основной текст)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E8A12EF-D0CF-FF45-BE7F-A2CA90D454B6}"/>
              </a:ext>
            </a:extLst>
          </p:cNvPr>
          <p:cNvSpPr/>
          <p:nvPr/>
        </p:nvSpPr>
        <p:spPr>
          <a:xfrm>
            <a:off x="3058783" y="2016738"/>
            <a:ext cx="3281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41445C"/>
                </a:solidFill>
              </a:rPr>
              <a:t>компании по видам компетенций</a:t>
            </a:r>
          </a:p>
        </p:txBody>
      </p:sp>
      <p:sp>
        <p:nvSpPr>
          <p:cNvPr id="18" name="Объект 8">
            <a:extLst>
              <a:ext uri="{FF2B5EF4-FFF2-40B4-BE49-F238E27FC236}">
                <a16:creationId xmlns:a16="http://schemas.microsoft.com/office/drawing/2014/main" id="{0DF3FC22-2982-7645-9890-3CAA35DD9860}"/>
              </a:ext>
            </a:extLst>
          </p:cNvPr>
          <p:cNvSpPr txBox="1">
            <a:spLocks/>
          </p:cNvSpPr>
          <p:nvPr/>
        </p:nvSpPr>
        <p:spPr>
          <a:xfrm>
            <a:off x="4022500" y="3157763"/>
            <a:ext cx="2234895" cy="9956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SzPct val="60000"/>
              <a:buFontTx/>
              <a:buBlip>
                <a:blip r:embed="rId2"/>
              </a:buBlip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</a:pPr>
            <a:r>
              <a:rPr lang="ru-RU" sz="1000" dirty="0">
                <a:solidFill>
                  <a:srgbClr val="41445C"/>
                </a:solidFill>
              </a:rPr>
              <a:t>сертификационные испытания и настройка устройств противоаварийной автоматики </a:t>
            </a:r>
          </a:p>
          <a:p>
            <a:pPr>
              <a:lnSpc>
                <a:spcPts val="1200"/>
              </a:lnSpc>
            </a:pPr>
            <a:r>
              <a:rPr lang="ru-RU" sz="1000" dirty="0">
                <a:solidFill>
                  <a:srgbClr val="41445C"/>
                </a:solidFill>
              </a:rPr>
              <a:t>разработка и сопровождение специализированного программного обеспечения</a:t>
            </a:r>
          </a:p>
          <a:p>
            <a:pPr>
              <a:lnSpc>
                <a:spcPts val="1200"/>
              </a:lnSpc>
            </a:pPr>
            <a:r>
              <a:rPr lang="ru-RU" sz="1000" dirty="0">
                <a:solidFill>
                  <a:srgbClr val="41445C"/>
                </a:solidFill>
              </a:rPr>
              <a:t>разработка инструментов для оперативно-диспетчерского управления энергосистемами </a:t>
            </a:r>
          </a:p>
          <a:p>
            <a:pPr>
              <a:lnSpc>
                <a:spcPts val="1200"/>
              </a:lnSpc>
            </a:pPr>
            <a:r>
              <a:rPr lang="ru-RU" sz="1000" dirty="0">
                <a:solidFill>
                  <a:srgbClr val="41445C"/>
                </a:solidFill>
              </a:rPr>
              <a:t>анализ устойчивости, надежности и живучести энергосистем </a:t>
            </a:r>
          </a:p>
          <a:p>
            <a:pPr>
              <a:lnSpc>
                <a:spcPts val="1200"/>
              </a:lnSpc>
            </a:pPr>
            <a:r>
              <a:rPr lang="ru-RU" sz="1000" dirty="0">
                <a:solidFill>
                  <a:srgbClr val="41445C"/>
                </a:solidFill>
              </a:rPr>
              <a:t>научно-исследовательская деятельность </a:t>
            </a:r>
          </a:p>
        </p:txBody>
      </p:sp>
      <p:sp>
        <p:nvSpPr>
          <p:cNvPr id="19" name="Объект 8">
            <a:extLst>
              <a:ext uri="{FF2B5EF4-FFF2-40B4-BE49-F238E27FC236}">
                <a16:creationId xmlns:a16="http://schemas.microsoft.com/office/drawing/2014/main" id="{4A4F7E10-4F25-7A4E-B214-F268E0F232A3}"/>
              </a:ext>
            </a:extLst>
          </p:cNvPr>
          <p:cNvSpPr txBox="1">
            <a:spLocks/>
          </p:cNvSpPr>
          <p:nvPr/>
        </p:nvSpPr>
        <p:spPr>
          <a:xfrm>
            <a:off x="1350311" y="3169058"/>
            <a:ext cx="2234895" cy="9956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SzPct val="60000"/>
              <a:buFontTx/>
              <a:buBlip>
                <a:blip r:embed="rId2"/>
              </a:buBlip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rgbClr val="41445C"/>
                </a:solidFill>
              </a:rPr>
              <a:t>разработка программ развития энергосистем</a:t>
            </a:r>
          </a:p>
          <a:p>
            <a:r>
              <a:rPr lang="ru-RU" sz="1000" dirty="0">
                <a:solidFill>
                  <a:srgbClr val="41445C"/>
                </a:solidFill>
              </a:rPr>
              <a:t>разработка схем выдачи мощности, схем внешнего энергоснабжения</a:t>
            </a:r>
          </a:p>
          <a:p>
            <a:r>
              <a:rPr lang="ru-RU" sz="1000" dirty="0">
                <a:solidFill>
                  <a:srgbClr val="41445C"/>
                </a:solidFill>
              </a:rPr>
              <a:t>технико-экономическое обоснование замещающих мероприятий при выводе из эксплуатации генерирующего оборудования</a:t>
            </a:r>
          </a:p>
          <a:p>
            <a:pPr marL="0" indent="0">
              <a:buNone/>
            </a:pPr>
            <a:endParaRPr lang="ru-RU" sz="1000" dirty="0">
              <a:solidFill>
                <a:srgbClr val="41445C"/>
              </a:solidFill>
            </a:endParaRPr>
          </a:p>
        </p:txBody>
      </p:sp>
      <p:sp>
        <p:nvSpPr>
          <p:cNvPr id="22" name="Объект 13">
            <a:extLst>
              <a:ext uri="{FF2B5EF4-FFF2-40B4-BE49-F238E27FC236}">
                <a16:creationId xmlns:a16="http://schemas.microsoft.com/office/drawing/2014/main" id="{FFC39E11-5BD5-C64E-8A58-7C1F4D72DF8F}"/>
              </a:ext>
            </a:extLst>
          </p:cNvPr>
          <p:cNvSpPr txBox="1">
            <a:spLocks/>
          </p:cNvSpPr>
          <p:nvPr/>
        </p:nvSpPr>
        <p:spPr>
          <a:xfrm>
            <a:off x="1317391" y="5910364"/>
            <a:ext cx="2672189" cy="3398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indent="0" defTabSz="914400">
              <a:lnSpc>
                <a:spcPts val="340"/>
              </a:lnSpc>
              <a:spcBef>
                <a:spcPts val="1000"/>
              </a:spcBef>
              <a:buSzPct val="60000"/>
              <a:buFontTx/>
              <a:buNone/>
              <a:defRPr sz="1100" baseline="0">
                <a:solidFill>
                  <a:srgbClr val="E12E10"/>
                </a:solidFill>
                <a:latin typeface="+mj-lt"/>
                <a:ea typeface="+mj-ea"/>
                <a:cs typeface="+mj-cs"/>
              </a:defRPr>
            </a:lvl1pPr>
            <a:lvl2pPr marL="685800" indent="-228600" defTabSz="914400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/>
            </a:lvl2pPr>
            <a:lvl3pPr marL="1143000" indent="-228600" defTabSz="914400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/>
            </a:lvl3pPr>
            <a:lvl4pPr marL="1600200" indent="-228600" defTabSz="914400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/>
            </a:lvl4pPr>
            <a:lvl5pPr marL="2057400" indent="-228600" defTabSz="914400">
              <a:lnSpc>
                <a:spcPts val="1400"/>
              </a:lnSpc>
              <a:spcBef>
                <a:spcPts val="500"/>
              </a:spcBef>
              <a:buSzPct val="60000"/>
              <a:buFontTx/>
              <a:buBlip>
                <a:blip r:embed="rId2"/>
              </a:buBlip>
              <a:defRPr sz="12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Единоличный </a:t>
            </a:r>
          </a:p>
          <a:p>
            <a:r>
              <a:rPr lang="ru-RU" dirty="0"/>
              <a:t>исполнительный орган: </a:t>
            </a:r>
          </a:p>
          <a:p>
            <a:r>
              <a:rPr lang="ru-RU" dirty="0"/>
              <a:t>АО "НТЦ ЕЭС Группа компаний"</a:t>
            </a:r>
          </a:p>
        </p:txBody>
      </p:sp>
    </p:spTree>
    <p:extLst>
      <p:ext uri="{BB962C8B-B14F-4D97-AF65-F5344CB8AC3E}">
        <p14:creationId xmlns:p14="http://schemas.microsoft.com/office/powerpoint/2010/main" val="1166228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3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1A3C47"/>
                </a:solidFill>
              </a:rPr>
              <a:t>Казань, 2021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/>
              <a:t>Эффект от установки фазоповоротного комплекса</a:t>
            </a:r>
          </a:p>
          <a:p>
            <a:pPr lvl="0"/>
            <a:endParaRPr lang="ru-RU" dirty="0"/>
          </a:p>
          <a:p>
            <a:endParaRPr lang="ru-RU" dirty="0"/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1465330D-5B40-455A-BE69-88CDDD7FBD64}"/>
              </a:ext>
            </a:extLst>
          </p:cNvPr>
          <p:cNvSpPr txBox="1">
            <a:spLocks/>
          </p:cNvSpPr>
          <p:nvPr/>
        </p:nvSpPr>
        <p:spPr>
          <a:xfrm>
            <a:off x="676269" y="2290854"/>
            <a:ext cx="3102962" cy="46960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A3C47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FC0EC1-BBD0-4BF0-B294-9F9173B4C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79" y="1247847"/>
            <a:ext cx="7938883" cy="4362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2164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4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1A3C47"/>
                </a:solidFill>
              </a:rPr>
              <a:t>Казань, 2021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/>
              <a:t>Задача по увеличению располагаемой мощности Волжской ГЭС</a:t>
            </a:r>
          </a:p>
          <a:p>
            <a:pPr lvl="0"/>
            <a:endParaRPr lang="ru-RU" dirty="0"/>
          </a:p>
          <a:p>
            <a:endParaRPr lang="ru-RU" dirty="0"/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1465330D-5B40-455A-BE69-88CDDD7FBD64}"/>
              </a:ext>
            </a:extLst>
          </p:cNvPr>
          <p:cNvSpPr txBox="1">
            <a:spLocks/>
          </p:cNvSpPr>
          <p:nvPr/>
        </p:nvSpPr>
        <p:spPr>
          <a:xfrm>
            <a:off x="676269" y="2290854"/>
            <a:ext cx="3102962" cy="46960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A3C47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6" name="Рисунок 14">
            <a:extLst>
              <a:ext uri="{FF2B5EF4-FFF2-40B4-BE49-F238E27FC236}">
                <a16:creationId xmlns:a16="http://schemas.microsoft.com/office/drawing/2014/main" id="{9D17A01D-9B28-4707-8769-86B587431E6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41776"/>
          <a:stretch>
            <a:fillRect/>
          </a:stretch>
        </p:blipFill>
        <p:spPr bwMode="auto">
          <a:xfrm>
            <a:off x="3553411" y="1003458"/>
            <a:ext cx="4951887" cy="2858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Объект 9">
            <a:extLst>
              <a:ext uri="{FF2B5EF4-FFF2-40B4-BE49-F238E27FC236}">
                <a16:creationId xmlns:a16="http://schemas.microsoft.com/office/drawing/2014/main" id="{35DAEB6B-22F4-471A-8FC4-B56D02E942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5826365"/>
              </p:ext>
            </p:extLst>
          </p:nvPr>
        </p:nvGraphicFramePr>
        <p:xfrm>
          <a:off x="642938" y="1138238"/>
          <a:ext cx="2741612" cy="1300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Visio" r:id="rId4" imgW="2790790" imgH="1600200" progId="Visio.Drawing.11">
                  <p:embed/>
                </p:oleObj>
              </mc:Choice>
              <mc:Fallback>
                <p:oleObj name="Visio" r:id="rId4" imgW="2790790" imgH="1600200" progId="Visio.Drawing.11">
                  <p:embed/>
                  <p:pic>
                    <p:nvPicPr>
                      <p:cNvPr id="9" name="Объект 9">
                        <a:extLst>
                          <a:ext uri="{FF2B5EF4-FFF2-40B4-BE49-F238E27FC236}">
                            <a16:creationId xmlns:a16="http://schemas.microsoft.com/office/drawing/2014/main" id="{35DAEB6B-22F4-471A-8FC4-B56D02E942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 l="3172" t="15565" r="3777" b="7433"/>
                      <a:stretch>
                        <a:fillRect/>
                      </a:stretch>
                    </p:blipFill>
                    <p:spPr bwMode="auto">
                      <a:xfrm>
                        <a:off x="642938" y="1138238"/>
                        <a:ext cx="2741612" cy="1300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401A4E5-1972-45F9-83C2-5EC18E3C0151}"/>
              </a:ext>
            </a:extLst>
          </p:cNvPr>
          <p:cNvSpPr txBox="1"/>
          <p:nvPr/>
        </p:nvSpPr>
        <p:spPr>
          <a:xfrm>
            <a:off x="3427011" y="4055766"/>
            <a:ext cx="51502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dirty="0">
                <a:latin typeface="+mj-lt"/>
              </a:rPr>
              <a:t>Факторы, влияющие на потокораспределение</a:t>
            </a:r>
            <a:r>
              <a:rPr lang="ru-RU" sz="1600" dirty="0">
                <a:latin typeface="+mj-lt"/>
              </a:rPr>
              <a:t>: </a:t>
            </a:r>
          </a:p>
          <a:p>
            <a:pPr marL="300038" indent="-300038" algn="just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+mj-lt"/>
              </a:rPr>
              <a:t>Снижение потребления «Волгоградского алюминиевого завода» на 95 %;</a:t>
            </a:r>
          </a:p>
          <a:p>
            <a:pPr marL="300038" indent="-300038" algn="just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+mj-lt"/>
              </a:rPr>
              <a:t>Вывод из эксплуатации передачи постоянного тока 800 кВ Волгоград – Донбасс;</a:t>
            </a:r>
          </a:p>
          <a:p>
            <a:pPr marL="300038" indent="-300038" algn="just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+mj-lt"/>
              </a:rPr>
              <a:t>Перемаркировка блоков Волжской ГЭС с увеличением установленной мощности до 2744,5 МВт.</a:t>
            </a: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732F4B84-AFD2-4C14-AAA6-9F2E5310D0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2948131"/>
              </p:ext>
            </p:extLst>
          </p:nvPr>
        </p:nvGraphicFramePr>
        <p:xfrm>
          <a:off x="549278" y="2702401"/>
          <a:ext cx="2877733" cy="3702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Visio" r:id="rId6" imgW="3229453" imgH="4153989" progId="Visio.Drawing.11">
                  <p:embed/>
                </p:oleObj>
              </mc:Choice>
              <mc:Fallback>
                <p:oleObj name="Visio" r:id="rId6" imgW="3229453" imgH="4153989" progId="Visio.Drawing.11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732F4B84-AFD2-4C14-AAA6-9F2E5310D0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9278" y="2702401"/>
                        <a:ext cx="2877733" cy="3702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4237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5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1A3C47"/>
                </a:solidFill>
              </a:rPr>
              <a:t>Казань, 2021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/>
              <a:t>Компоновка фазоповоротного комплекса на Волжской ГЭС</a:t>
            </a:r>
          </a:p>
          <a:p>
            <a:pPr lvl="0"/>
            <a:endParaRPr lang="ru-RU" dirty="0"/>
          </a:p>
          <a:p>
            <a:endParaRPr lang="ru-RU" dirty="0"/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1465330D-5B40-455A-BE69-88CDDD7FBD64}"/>
              </a:ext>
            </a:extLst>
          </p:cNvPr>
          <p:cNvSpPr txBox="1">
            <a:spLocks/>
          </p:cNvSpPr>
          <p:nvPr/>
        </p:nvSpPr>
        <p:spPr>
          <a:xfrm>
            <a:off x="676269" y="2290854"/>
            <a:ext cx="3102962" cy="46960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A3C47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6" name="Picture 4" descr="2_L25.jpg">
            <a:extLst>
              <a:ext uri="{FF2B5EF4-FFF2-40B4-BE49-F238E27FC236}">
                <a16:creationId xmlns:a16="http://schemas.microsoft.com/office/drawing/2014/main" id="{0F1D0605-73DE-4743-ACC0-29977BE0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68" y="1451157"/>
            <a:ext cx="3142697" cy="2413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06279F-107F-4FB6-AF0F-34928B7FF1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9" t="10961"/>
          <a:stretch/>
        </p:blipFill>
        <p:spPr>
          <a:xfrm>
            <a:off x="3461565" y="3746581"/>
            <a:ext cx="5043804" cy="2697385"/>
          </a:xfrm>
          <a:prstGeom prst="rect">
            <a:avLst/>
          </a:prstGeom>
        </p:spPr>
      </p:pic>
      <p:pic>
        <p:nvPicPr>
          <p:cNvPr id="10" name="Picture 12" descr="https://www.pmtt.ru/images/Logo/logo1.png">
            <a:extLst>
              <a:ext uri="{FF2B5EF4-FFF2-40B4-BE49-F238E27FC236}">
                <a16:creationId xmlns:a16="http://schemas.microsoft.com/office/drawing/2014/main" id="{BE5B2129-12D2-4470-BF86-78B2B82CD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" b="8569"/>
          <a:stretch>
            <a:fillRect/>
          </a:stretch>
        </p:blipFill>
        <p:spPr bwMode="auto">
          <a:xfrm>
            <a:off x="577642" y="985811"/>
            <a:ext cx="3838765" cy="57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http://www.rushydro.ru/upload/iblock/b4c/NewLogo_RH_horizont_Rus.jpg">
            <a:extLst>
              <a:ext uri="{FF2B5EF4-FFF2-40B4-BE49-F238E27FC236}">
                <a16:creationId xmlns:a16="http://schemas.microsoft.com/office/drawing/2014/main" id="{764D2B26-9286-4DCE-B965-E5571DE6C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11176" r="3854" b="15456"/>
          <a:stretch>
            <a:fillRect/>
          </a:stretch>
        </p:blipFill>
        <p:spPr bwMode="auto">
          <a:xfrm>
            <a:off x="566737" y="3839214"/>
            <a:ext cx="2554804" cy="75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225D9CD-D2C3-4660-904B-70C709482425}"/>
              </a:ext>
            </a:extLst>
          </p:cNvPr>
          <p:cNvSpPr/>
          <p:nvPr/>
        </p:nvSpPr>
        <p:spPr>
          <a:xfrm>
            <a:off x="5324407" y="2217545"/>
            <a:ext cx="32528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>
                <a:ln w="0"/>
                <a:solidFill>
                  <a:srgbClr val="1A3C47"/>
                </a:solidFill>
                <a:effectLst/>
                <a:latin typeface="+mj-lt"/>
                <a:cs typeface="Arial" panose="020B0604020202020204" pitchFamily="34" charset="0"/>
              </a:rPr>
              <a:t>АО «НТЦ ЕЭС</a:t>
            </a:r>
            <a:r>
              <a:rPr lang="en-US" dirty="0">
                <a:ln w="0"/>
                <a:solidFill>
                  <a:srgbClr val="1A3C47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ru-RU" dirty="0">
                <a:ln w="0"/>
                <a:solidFill>
                  <a:srgbClr val="1A3C47"/>
                </a:solidFill>
                <a:effectLst/>
                <a:latin typeface="+mj-lt"/>
                <a:cs typeface="Arial" panose="020B0604020202020204" pitchFamily="34" charset="0"/>
              </a:rPr>
              <a:t>Противоаварийное</a:t>
            </a:r>
            <a:r>
              <a:rPr lang="en-US" dirty="0">
                <a:ln w="0"/>
                <a:solidFill>
                  <a:srgbClr val="1A3C47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ru-RU" dirty="0">
                <a:ln w="0"/>
                <a:solidFill>
                  <a:srgbClr val="1A3C47"/>
                </a:solidFill>
                <a:effectLst/>
                <a:latin typeface="+mj-lt"/>
                <a:cs typeface="Arial" panose="020B0604020202020204" pitchFamily="34" charset="0"/>
              </a:rPr>
              <a:t>управление» принимало непосред</a:t>
            </a:r>
            <a:r>
              <a:rPr lang="ru-RU" dirty="0">
                <a:ln w="0"/>
                <a:solidFill>
                  <a:srgbClr val="1A3C47"/>
                </a:solidFill>
                <a:latin typeface="+mj-lt"/>
                <a:cs typeface="Arial" panose="020B0604020202020204" pitchFamily="34" charset="0"/>
              </a:rPr>
              <a:t>ств</a:t>
            </a:r>
            <a:r>
              <a:rPr lang="ru-RU" dirty="0">
                <a:ln w="0"/>
                <a:solidFill>
                  <a:srgbClr val="1A3C47"/>
                </a:solidFill>
                <a:effectLst/>
                <a:latin typeface="+mj-lt"/>
                <a:cs typeface="Arial" panose="020B0604020202020204" pitchFamily="34" charset="0"/>
              </a:rPr>
              <a:t>енное участие во внедрении ФПТ в схему выдачи мощности Волжской ГЭС.</a:t>
            </a:r>
            <a:endParaRPr lang="en-US" dirty="0">
              <a:ln w="0"/>
              <a:solidFill>
                <a:srgbClr val="1A3C47"/>
              </a:solidFill>
              <a:effectLst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4" name="Picture 4" descr="#работник,инженеры-строители.">
            <a:extLst>
              <a:ext uri="{FF2B5EF4-FFF2-40B4-BE49-F238E27FC236}">
                <a16:creationId xmlns:a16="http://schemas.microsoft.com/office/drawing/2014/main" id="{EE2C8D83-E380-4187-9AF7-E96C5A527F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716" y="1891571"/>
            <a:ext cx="1387310" cy="198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Управление внеаудиторной работы - Наши лауреаты">
            <a:extLst>
              <a:ext uri="{FF2B5EF4-FFF2-40B4-BE49-F238E27FC236}">
                <a16:creationId xmlns:a16="http://schemas.microsoft.com/office/drawing/2014/main" id="{74DDF94B-1A3B-4398-9C35-D05D8F7BA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1" t="424" r="13515" b="5298"/>
          <a:stretch>
            <a:fillRect/>
          </a:stretch>
        </p:blipFill>
        <p:spPr bwMode="auto">
          <a:xfrm>
            <a:off x="1356576" y="4622578"/>
            <a:ext cx="1171735" cy="170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C002A05-4E41-4546-8820-493513D8E122}"/>
              </a:ext>
            </a:extLst>
          </p:cNvPr>
          <p:cNvSpPr/>
          <p:nvPr/>
        </p:nvSpPr>
        <p:spPr>
          <a:xfrm>
            <a:off x="4738498" y="1030292"/>
            <a:ext cx="38387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ru-RU" dirty="0">
                <a:ln w="0"/>
                <a:solidFill>
                  <a:srgbClr val="1A3C47"/>
                </a:solidFill>
                <a:effectLst/>
                <a:latin typeface="+mj-lt"/>
                <a:cs typeface="Arial" panose="020B0604020202020204" pitchFamily="34" charset="0"/>
              </a:rPr>
              <a:t>Решена задача по увеличению располагаемой мощности ГЭС до </a:t>
            </a:r>
            <a:r>
              <a:rPr lang="ru-RU" b="1" dirty="0">
                <a:ln w="0"/>
                <a:solidFill>
                  <a:srgbClr val="1A3C47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cs typeface="Arial" panose="020B0604020202020204" pitchFamily="34" charset="0"/>
              </a:rPr>
              <a:t>2744,5 МВт</a:t>
            </a:r>
            <a:r>
              <a:rPr lang="ru-RU" dirty="0">
                <a:ln w="0"/>
                <a:solidFill>
                  <a:srgbClr val="1A3C47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cs typeface="Arial" panose="020B0604020202020204" pitchFamily="34" charset="0"/>
              </a:rPr>
              <a:t>.</a:t>
            </a:r>
            <a:endParaRPr lang="en-US" dirty="0">
              <a:ln w="0"/>
              <a:solidFill>
                <a:srgbClr val="1A3C47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265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6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1A3C47"/>
                </a:solidFill>
              </a:rPr>
              <a:t>Казань, 2021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/>
              <a:t>Принцип действия фазоповоротного комплекса</a:t>
            </a:r>
          </a:p>
          <a:p>
            <a:pPr lvl="0"/>
            <a:endParaRPr lang="ru-RU" dirty="0"/>
          </a:p>
          <a:p>
            <a:endParaRPr lang="ru-RU" dirty="0"/>
          </a:p>
        </p:txBody>
      </p:sp>
      <p:pic>
        <p:nvPicPr>
          <p:cNvPr id="15" name="Рисунок 21">
            <a:extLst>
              <a:ext uri="{FF2B5EF4-FFF2-40B4-BE49-F238E27FC236}">
                <a16:creationId xmlns:a16="http://schemas.microsoft.com/office/drawing/2014/main" id="{87BED527-F525-4AA3-95FF-072C2663D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5" r="1199"/>
          <a:stretch/>
        </p:blipFill>
        <p:spPr bwMode="auto">
          <a:xfrm>
            <a:off x="749408" y="3300138"/>
            <a:ext cx="31483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1465330D-5B40-455A-BE69-88CDDD7FBD64}"/>
              </a:ext>
            </a:extLst>
          </p:cNvPr>
          <p:cNvSpPr txBox="1">
            <a:spLocks/>
          </p:cNvSpPr>
          <p:nvPr/>
        </p:nvSpPr>
        <p:spPr>
          <a:xfrm>
            <a:off x="676269" y="2290854"/>
            <a:ext cx="3102962" cy="46960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A3C47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7" name="Рисунок 21">
            <a:extLst>
              <a:ext uri="{FF2B5EF4-FFF2-40B4-BE49-F238E27FC236}">
                <a16:creationId xmlns:a16="http://schemas.microsoft.com/office/drawing/2014/main" id="{37D6A4DA-1306-4467-9CD8-6B9E17D62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" r="51205"/>
          <a:stretch/>
        </p:blipFill>
        <p:spPr bwMode="auto">
          <a:xfrm>
            <a:off x="854572" y="1662718"/>
            <a:ext cx="296946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F9306EF2-E5FD-4FFD-A97A-AF3DA418BF66}"/>
                  </a:ext>
                </a:extLst>
              </p:cNvPr>
              <p:cNvSpPr/>
              <p:nvPr/>
            </p:nvSpPr>
            <p:spPr>
              <a:xfrm>
                <a:off x="675668" y="5009244"/>
                <a:ext cx="7901595" cy="13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20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Если схема замещения участка содержит лишь продольное индуктивное сопротивление</a:t>
                </a:r>
                <a:r>
                  <a:rPr lang="en-US" sz="20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i="1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000" baseline="-250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ru-RU" sz="20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то:</a:t>
                </a:r>
                <a:endParaRPr lang="ru-RU" sz="16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х</m:t>
                            </m:r>
                          </m:e>
                          <m:sub>
                            <m:r>
                              <a:rPr lang="ru-RU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sub>
                        </m:sSub>
                      </m:den>
                    </m:f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ru-RU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𝜹</m:t>
                            </m:r>
                          </m:e>
                          <m:sub>
                            <m:r>
                              <a:rPr lang="ru-RU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sub>
                        </m:sSub>
                      </m:e>
                    </m:func>
                  </m:oMath>
                </a14:m>
                <a:r>
                  <a:rPr lang="ru-RU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х</m:t>
                            </m:r>
                          </m:e>
                          <m:sub>
                            <m:r>
                              <a:rPr lang="ru-RU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sub>
                        </m:sSub>
                      </m:den>
                    </m:f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х</m:t>
                            </m:r>
                          </m:e>
                          <m:sub>
                            <m:r>
                              <a:rPr lang="ru-RU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sub>
                        </m:sSub>
                      </m:den>
                    </m:f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ru-RU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𝜹</m:t>
                            </m:r>
                          </m:e>
                          <m:sub>
                            <m:r>
                              <a:rPr lang="ru-RU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sub>
                        </m:sSub>
                      </m:e>
                    </m:func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х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х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  <m:func>
                      <m:funcPr>
                        <m:ctrlP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ru-RU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𝜹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sub>
                        </m:sSub>
                      </m:e>
                    </m:func>
                  </m:oMath>
                </a14:m>
                <a:endParaRPr lang="ru-RU" sz="16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F9306EF2-E5FD-4FFD-A97A-AF3DA418BF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68" y="5009244"/>
                <a:ext cx="7901595" cy="1341457"/>
              </a:xfrm>
              <a:prstGeom prst="rect">
                <a:avLst/>
              </a:prstGeom>
              <a:blipFill>
                <a:blip r:embed="rId3"/>
                <a:stretch>
                  <a:fillRect l="-849" t="-1818" r="-7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7F4D454-2CDA-4156-9E19-4AD10DACF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85" y="981414"/>
            <a:ext cx="2520176" cy="82519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D20F1E2-38E0-45D9-9306-81F69FDC65A9}"/>
              </a:ext>
            </a:extLst>
          </p:cNvPr>
          <p:cNvSpPr/>
          <p:nvPr/>
        </p:nvSpPr>
        <p:spPr>
          <a:xfrm>
            <a:off x="4076075" y="1083810"/>
            <a:ext cx="4501188" cy="3603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l-GR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Ū</a:t>
            </a:r>
            <a:r>
              <a:rPr lang="en-US" sz="2400" baseline="-25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Ī</a:t>
            </a: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sz="2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Ż</a:t>
            </a:r>
            <a:r>
              <a:rPr lang="en-US" sz="2400" baseline="-25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=Ŝ</a:t>
            </a:r>
            <a:r>
              <a:rPr lang="en-US" sz="2400" baseline="-25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Û</a:t>
            </a:r>
            <a:r>
              <a:rPr lang="en-US" sz="2400" baseline="-25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en-US" sz="24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Ż</a:t>
            </a:r>
            <a:r>
              <a:rPr lang="en-US" sz="2400" baseline="-25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pPr algn="just">
              <a:spcAft>
                <a:spcPts val="0"/>
              </a:spcAft>
            </a:pPr>
            <a:endParaRPr lang="en-US" sz="2400" baseline="-250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Ū</a:t>
            </a:r>
            <a:r>
              <a:rPr lang="en-US" sz="2400" baseline="-25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U</a:t>
            </a:r>
            <a:r>
              <a:rPr lang="ru-RU" sz="2400" baseline="-25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l-GR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U′</a:t>
            </a:r>
            <a:r>
              <a:rPr lang="en-US" sz="2400" baseline="-25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l-GR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″</a:t>
            </a:r>
            <a:r>
              <a:rPr lang="en-US" sz="2400" baseline="-25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U</a:t>
            </a:r>
            <a:r>
              <a:rPr lang="en-US" sz="2400" baseline="-25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·e</a:t>
            </a:r>
            <a:r>
              <a:rPr lang="en-US" sz="2400" i="1" baseline="30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jδ</a:t>
            </a:r>
            <a:r>
              <a:rPr lang="en-US" baseline="30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pPr algn="just">
              <a:spcAft>
                <a:spcPts val="0"/>
              </a:spcAft>
            </a:pPr>
            <a:endParaRPr lang="en-US" sz="2400" baseline="300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baseline="-25000" dirty="0"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=√</a:t>
            </a: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2400" baseline="-25000" dirty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l-G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U′</a:t>
            </a:r>
            <a:r>
              <a:rPr lang="en-US" sz="2400" baseline="-25000" dirty="0"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+(</a:t>
            </a:r>
            <a:r>
              <a:rPr lang="el-G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U″</a:t>
            </a:r>
            <a:r>
              <a:rPr lang="en-US" sz="2400" baseline="-25000" dirty="0"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algn="just">
              <a:spcAft>
                <a:spcPts val="0"/>
              </a:spcAft>
            </a:pPr>
            <a:endParaRPr lang="en-US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l-GR" sz="2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baseline="-25000" dirty="0"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arctg</a:t>
            </a: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l-G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U″</a:t>
            </a:r>
            <a:r>
              <a:rPr lang="en-US" sz="2400" baseline="-25000" dirty="0"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/(</a:t>
            </a:r>
            <a:r>
              <a:rPr lang="en-US" sz="2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2400" baseline="-25000" dirty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l-G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U′</a:t>
            </a:r>
            <a:r>
              <a:rPr lang="en-US" sz="2400" baseline="-25000" dirty="0"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)]</a:t>
            </a:r>
            <a:endParaRPr lang="ru-RU" sz="24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24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Причём </a:t>
            </a:r>
            <a:r>
              <a:rPr lang="el-GR" sz="2000" i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000" baseline="-25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ru-RU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если вектор </a:t>
            </a:r>
            <a:r>
              <a:rPr lang="en-US" sz="2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Ū</a:t>
            </a:r>
            <a:r>
              <a:rPr lang="en-US" sz="2000" baseline="-25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опережает </a:t>
            </a:r>
            <a:r>
              <a:rPr lang="en-US" sz="20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Ū</a:t>
            </a:r>
            <a:r>
              <a:rPr lang="ru-RU" sz="2000" baseline="-25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808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7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1A3C47"/>
                </a:solidFill>
              </a:rPr>
              <a:t>Казань, 2021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/>
              <a:t>Принцип действия фазоповоротного комплекса</a:t>
            </a:r>
          </a:p>
          <a:p>
            <a:pPr lvl="0"/>
            <a:endParaRPr lang="ru-RU" dirty="0"/>
          </a:p>
          <a:p>
            <a:endParaRPr lang="ru-RU" dirty="0"/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1465330D-5B40-455A-BE69-88CDDD7FBD64}"/>
              </a:ext>
            </a:extLst>
          </p:cNvPr>
          <p:cNvSpPr txBox="1">
            <a:spLocks/>
          </p:cNvSpPr>
          <p:nvPr/>
        </p:nvSpPr>
        <p:spPr>
          <a:xfrm>
            <a:off x="676269" y="2290854"/>
            <a:ext cx="3102962" cy="46960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A3C47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graphicFrame>
        <p:nvGraphicFramePr>
          <p:cNvPr id="25" name="Объект 5">
            <a:extLst>
              <a:ext uri="{FF2B5EF4-FFF2-40B4-BE49-F238E27FC236}">
                <a16:creationId xmlns:a16="http://schemas.microsoft.com/office/drawing/2014/main" id="{A002DFCD-5182-4678-A079-87DF16731D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5376458"/>
              </p:ext>
            </p:extLst>
          </p:nvPr>
        </p:nvGraphicFramePr>
        <p:xfrm>
          <a:off x="675668" y="1057936"/>
          <a:ext cx="7900988" cy="5116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Visio" r:id="rId4" imgW="4762525" imgH="3076609" progId="Visio.Drawing.11">
                  <p:embed/>
                </p:oleObj>
              </mc:Choice>
              <mc:Fallback>
                <p:oleObj name="Visio" r:id="rId4" imgW="4762525" imgH="3076609" progId="Visio.Drawing.11">
                  <p:embed/>
                  <p:pic>
                    <p:nvPicPr>
                      <p:cNvPr id="25" name="Объект 5">
                        <a:extLst>
                          <a:ext uri="{FF2B5EF4-FFF2-40B4-BE49-F238E27FC236}">
                            <a16:creationId xmlns:a16="http://schemas.microsoft.com/office/drawing/2014/main" id="{A002DFCD-5182-4678-A079-87DF16731D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668" y="1057936"/>
                        <a:ext cx="7900988" cy="5116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1244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8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1A3C47"/>
                </a:solidFill>
              </a:rPr>
              <a:t>Казань, 2021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ru-RU" dirty="0"/>
              <a:t>Трёхфазная схема и векторная диаграмма холостого хода фазоповоротного комплекса</a:t>
            </a:r>
          </a:p>
          <a:p>
            <a:pPr lvl="0"/>
            <a:endParaRPr lang="ru-RU" dirty="0"/>
          </a:p>
          <a:p>
            <a:endParaRPr lang="ru-RU" dirty="0"/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1465330D-5B40-455A-BE69-88CDDD7FBD64}"/>
              </a:ext>
            </a:extLst>
          </p:cNvPr>
          <p:cNvSpPr txBox="1">
            <a:spLocks/>
          </p:cNvSpPr>
          <p:nvPr/>
        </p:nvSpPr>
        <p:spPr>
          <a:xfrm>
            <a:off x="676269" y="2290854"/>
            <a:ext cx="3102962" cy="46960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A3C47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921FB91-4E6C-47D2-8BC1-AC82003E65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219833"/>
              </p:ext>
            </p:extLst>
          </p:nvPr>
        </p:nvGraphicFramePr>
        <p:xfrm>
          <a:off x="584200" y="1073150"/>
          <a:ext cx="5221288" cy="4037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Visio" r:id="rId3" imgW="7486494" imgH="5791200" progId="Visio.Drawing.11">
                  <p:embed/>
                </p:oleObj>
              </mc:Choice>
              <mc:Fallback>
                <p:oleObj name="Visio" r:id="rId3" imgW="7486494" imgH="5791200" progId="Visio.Drawing.11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5921FB91-4E6C-47D2-8BC1-AC82003E65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4200" y="1073150"/>
                        <a:ext cx="5221288" cy="4037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975B86-D13B-4B03-8FCF-90801050D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235" y="2117348"/>
            <a:ext cx="5015028" cy="419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52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39E4D-6D07-4D3B-A0F2-CD3FE6D1A6DF}" type="slidenum">
              <a:rPr lang="ru-RU" smtClean="0"/>
              <a:t>9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1A3C47"/>
                </a:solidFill>
              </a:rPr>
              <a:t>Казань, 2021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/>
              <a:t>Величина угла фазоповоротного комплекса</a:t>
            </a:r>
          </a:p>
          <a:p>
            <a:pPr lvl="0"/>
            <a:endParaRPr lang="ru-RU" dirty="0"/>
          </a:p>
          <a:p>
            <a:endParaRPr lang="ru-RU" dirty="0"/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1465330D-5B40-455A-BE69-88CDDD7FBD64}"/>
              </a:ext>
            </a:extLst>
          </p:cNvPr>
          <p:cNvSpPr txBox="1">
            <a:spLocks/>
          </p:cNvSpPr>
          <p:nvPr/>
        </p:nvSpPr>
        <p:spPr>
          <a:xfrm>
            <a:off x="676269" y="2290854"/>
            <a:ext cx="3102962" cy="46960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1A3C47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C110231A-4C77-439A-A9B7-BA4CB47C23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1344144"/>
              </p:ext>
            </p:extLst>
          </p:nvPr>
        </p:nvGraphicFramePr>
        <p:xfrm>
          <a:off x="608806" y="977901"/>
          <a:ext cx="7926387" cy="551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Visio" r:id="rId3" imgW="6381562" imgH="4438904" progId="Visio.Drawing.11">
                  <p:embed/>
                </p:oleObj>
              </mc:Choice>
              <mc:Fallback>
                <p:oleObj name="Visio" r:id="rId3" imgW="6381562" imgH="4438904" progId="Visio.Drawing.11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C110231A-4C77-439A-A9B7-BA4CB47C23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8806" y="977901"/>
                        <a:ext cx="7926387" cy="551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8519726"/>
      </p:ext>
    </p:extLst>
  </p:cSld>
  <p:clrMapOvr>
    <a:masterClrMapping/>
  </p:clrMapOvr>
</p:sld>
</file>

<file path=ppt/theme/theme1.xml><?xml version="1.0" encoding="utf-8"?>
<a:theme xmlns:a="http://schemas.openxmlformats.org/drawingml/2006/main" name="НТЦ ЕЭС 2020">
  <a:themeElements>
    <a:clrScheme name="НТЦ ЕЭС 2020">
      <a:dk1>
        <a:srgbClr val="1A3C47"/>
      </a:dk1>
      <a:lt1>
        <a:srgbClr val="FFFFFF"/>
      </a:lt1>
      <a:dk2>
        <a:srgbClr val="1A3C47"/>
      </a:dk2>
      <a:lt2>
        <a:srgbClr val="DCE5E5"/>
      </a:lt2>
      <a:accent1>
        <a:srgbClr val="E63312"/>
      </a:accent1>
      <a:accent2>
        <a:srgbClr val="1A3C47"/>
      </a:accent2>
      <a:accent3>
        <a:srgbClr val="365E67"/>
      </a:accent3>
      <a:accent4>
        <a:srgbClr val="4B7F87"/>
      </a:accent4>
      <a:accent5>
        <a:srgbClr val="5E9FA5"/>
      </a:accent5>
      <a:accent6>
        <a:srgbClr val="86ABAD"/>
      </a:accent6>
      <a:hlink>
        <a:srgbClr val="E63312"/>
      </a:hlink>
      <a:folHlink>
        <a:srgbClr val="E63312"/>
      </a:folHlink>
    </a:clrScheme>
    <a:fontScheme name="НТЦ ЕЭС 2020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НТЦ ЕЭС 2020" id="{8DA86982-567C-4979-9FC0-A47CA9B76A9B}" vid="{5E8FC1FE-ABB5-4295-97AD-F4CF751BDEE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2794</TotalTime>
  <Words>1333</Words>
  <Application>Microsoft Office PowerPoint</Application>
  <PresentationFormat>Экран (4:3)</PresentationFormat>
  <Paragraphs>315</Paragraphs>
  <Slides>21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Cambria Math</vt:lpstr>
      <vt:lpstr>Century Gothic</vt:lpstr>
      <vt:lpstr>Century Gothic (Основной текст)</vt:lpstr>
      <vt:lpstr>Wingdings</vt:lpstr>
      <vt:lpstr>НТЦ ЕЭС 2020</vt:lpstr>
      <vt:lpstr>Visio</vt:lpstr>
      <vt:lpstr>ВНЕДРЕНИЕ ФПТ НА ВОЛЖСКОЙ ГЭС. БЕСЦЕННЫЙ ОПЫТ И ШИРОКИЕ ПЕРСПЕКТИВЫ ДЛЯ ЕЭС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за внимание!</vt:lpstr>
      <vt:lpstr>Миссия Группы</vt:lpstr>
      <vt:lpstr>В Группу НТЦ ЕЭС входит несколько специализированных по видам работ и услуг компаний, что позволяет нам как выполнять отдельные блоки работ, так и предлагать комплексные решения под ключ на базе совокупных компетенций Группы.  Общее руководство Группой осуществляет АО «НТЦ ЕЭС Группа компаний».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Любовь С. Смирнова</dc:creator>
  <cp:lastModifiedBy>Брилинский Андрей Станиславович</cp:lastModifiedBy>
  <cp:revision>198</cp:revision>
  <dcterms:created xsi:type="dcterms:W3CDTF">2020-06-29T14:57:54Z</dcterms:created>
  <dcterms:modified xsi:type="dcterms:W3CDTF">2021-04-21T06:23:19Z</dcterms:modified>
</cp:coreProperties>
</file>