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16"/>
  </p:notesMasterIdLst>
  <p:sldIdLst>
    <p:sldId id="257" r:id="rId7"/>
    <p:sldId id="290" r:id="rId8"/>
    <p:sldId id="291" r:id="rId9"/>
    <p:sldId id="292" r:id="rId10"/>
    <p:sldId id="297" r:id="rId11"/>
    <p:sldId id="296" r:id="rId12"/>
    <p:sldId id="295" r:id="rId13"/>
    <p:sldId id="294" r:id="rId14"/>
    <p:sldId id="287" r:id="rId15"/>
  </p:sldIdLst>
  <p:sldSz cx="9144000" cy="6858000" type="screen4x3"/>
  <p:notesSz cx="6797675" cy="9928225"/>
  <p:custDataLst>
    <p:tags r:id="rId17"/>
  </p:custDataLst>
  <p:defaultTextStyle>
    <a:defPPr>
      <a:defRPr lang="ru-RU"/>
    </a:defPPr>
    <a:lvl1pPr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642F"/>
    <a:srgbClr val="FF9900"/>
    <a:srgbClr val="CC6600"/>
    <a:srgbClr val="99FF99"/>
    <a:srgbClr val="D5F0D0"/>
    <a:srgbClr val="ECD4E9"/>
    <a:srgbClr val="91E5E3"/>
    <a:srgbClr val="D2B3FF"/>
    <a:srgbClr val="B9DCFF"/>
    <a:srgbClr val="003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64347" autoAdjust="0"/>
  </p:normalViewPr>
  <p:slideViewPr>
    <p:cSldViewPr snapToGrid="0">
      <p:cViewPr varScale="1">
        <p:scale>
          <a:sx n="116" d="100"/>
          <a:sy n="116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41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008B9FB6-74D9-4A1B-B153-1A9D5B3AA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438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5D440F-7FFA-4076-A28A-B8728034B94B}" type="slidenum">
              <a:rPr lang="ru-RU" altLang="ru-RU" sz="1200" b="0"/>
              <a:pPr eaLnBrk="1" hangingPunct="1"/>
              <a:t>1</a:t>
            </a:fld>
            <a:endParaRPr lang="ru-RU" altLang="ru-RU" sz="1200" b="0"/>
          </a:p>
        </p:txBody>
      </p:sp>
      <p:sp>
        <p:nvSpPr>
          <p:cNvPr id="71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7173" name="Номер слайда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BCFCAA-8AB7-4D89-A550-2EF9756A7100}" type="slidenum">
              <a:rPr lang="ru-RU" altLang="ru-RU" sz="1200" b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126109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97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06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58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88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30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53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71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9FB6-74D9-4A1B-B153-1A9D5B3AA212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08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bg_title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5"/>
          <p:cNvGrpSpPr>
            <a:grpSpLocks/>
          </p:cNvGrpSpPr>
          <p:nvPr userDrawn="1"/>
        </p:nvGrpSpPr>
        <p:grpSpPr bwMode="auto">
          <a:xfrm>
            <a:off x="1925638" y="700088"/>
            <a:ext cx="1111250" cy="1257300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7891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3000170" y="970553"/>
              <a:ext cx="3656219" cy="332370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078163" y="752475"/>
            <a:ext cx="5013325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300" dirty="0">
                <a:solidFill>
                  <a:srgbClr val="A88C5E"/>
                </a:solidFill>
                <a:latin typeface="Arial" charset="0"/>
              </a:rPr>
              <a:t>АКЦИОНЕРНОЕ ОБЩЕСТВО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rgbClr val="003CA0"/>
                </a:solidFill>
                <a:latin typeface="Arial" charset="0"/>
              </a:rPr>
              <a:t>«</a:t>
            </a:r>
            <a:r>
              <a:rPr lang="ru-RU" sz="1500" dirty="0">
                <a:solidFill>
                  <a:srgbClr val="003CA0"/>
                </a:solidFill>
                <a:latin typeface="Arial" charset="0"/>
              </a:rPr>
              <a:t>СИСТЕМНЫЙ ОПЕРАТОР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>
                <a:solidFill>
                  <a:srgbClr val="003CA0"/>
                </a:solidFill>
                <a:latin typeface="Arial" charset="0"/>
              </a:rPr>
              <a:t>ЕДИНОЙ ЭНЕРГЕТИЧЕСКОЙ СИСТЕМЫ»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4768119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BCE92-0B2B-4D1C-B5ED-02BE74119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54678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9A0CB-C09B-4CAE-93E1-C263FCB671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350040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65465-307B-4AB8-9F89-E78484DB8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456276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B87AC-00DF-476D-B6BA-935244E8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48985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6680E-F18D-4313-94C2-BBA4E428D7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11865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D9E7C-547E-4003-BC9D-8B205E537B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29207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416A4-8CD9-4443-B4E5-4490DCFB0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80780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D4C93-1749-4926-A2E6-AB8C350D5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47294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58259-0348-4F47-B6DC-4599C46772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08158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F16B1-8716-4F57-B328-DB863DF9A0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17844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bg_page_new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Группа 7"/>
          <p:cNvGrpSpPr>
            <a:grpSpLocks/>
          </p:cNvGrpSpPr>
          <p:nvPr userDrawn="1"/>
        </p:nvGrpSpPr>
        <p:grpSpPr bwMode="auto">
          <a:xfrm>
            <a:off x="146050" y="68263"/>
            <a:ext cx="903288" cy="1022350"/>
            <a:chOff x="2481263" y="212726"/>
            <a:chExt cx="4175126" cy="4725988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2994899" y="968588"/>
              <a:ext cx="3661490" cy="3324339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</a:defRPr>
            </a:lvl1pPr>
          </a:lstStyle>
          <a:p>
            <a:fld id="{C81665C7-6DDB-4123-888C-E8D43D706F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anose="020B0604020202020204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anose="020B0604020202020204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34" y="4895724"/>
            <a:ext cx="2331828" cy="10695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</p:pic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475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ru-RU" altLang="ru-RU" sz="1800" b="0">
              <a:solidFill>
                <a:srgbClr val="000099"/>
              </a:solidFill>
              <a:latin typeface="Impact" panose="020B0806030902050204" pitchFamily="34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24690" y="1906527"/>
            <a:ext cx="8412162" cy="213995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Дистанционное управление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основа </a:t>
            </a:r>
            <a:r>
              <a:rPr lang="ru-RU" dirty="0" err="1"/>
              <a:t>цифровизации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энергетики </a:t>
            </a:r>
            <a:r>
              <a:rPr lang="ru-RU" dirty="0"/>
              <a:t>России</a:t>
            </a:r>
            <a:endParaRPr lang="ru-RU" dirty="0" smtClean="0"/>
          </a:p>
        </p:txBody>
      </p:sp>
      <p:sp>
        <p:nvSpPr>
          <p:cNvPr id="3076" name="Line 13"/>
          <p:cNvSpPr>
            <a:spLocks noChangeShapeType="1"/>
          </p:cNvSpPr>
          <p:nvPr/>
        </p:nvSpPr>
        <p:spPr bwMode="auto">
          <a:xfrm>
            <a:off x="2725733" y="4046478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13091" y="6133306"/>
            <a:ext cx="4989514" cy="37077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Санкт-Петербург</a:t>
            </a:r>
          </a:p>
          <a:p>
            <a:pPr eaLnBrk="1" hangingPunct="1"/>
            <a:r>
              <a:rPr lang="ru-RU" altLang="ru-RU" dirty="0" smtClean="0"/>
              <a:t>22 апреля 2021 года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3073400" y="1828800"/>
            <a:ext cx="58007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3CA0"/>
              </a:buClr>
              <a:buFont typeface="Arial" panose="020B0604020202020204" pitchFamily="34" charset="0"/>
              <a:buNone/>
            </a:pPr>
            <a:r>
              <a:rPr lang="ru-RU" altLang="ru-RU" sz="1600" dirty="0" smtClean="0">
                <a:solidFill>
                  <a:srgbClr val="95642F"/>
                </a:solidFill>
              </a:rPr>
              <a:t>Филиал АО «СО ЕЭС» ОДУ Северо-Запада</a:t>
            </a:r>
            <a:endParaRPr lang="ru-RU" altLang="ru-RU" sz="1600" dirty="0">
              <a:solidFill>
                <a:srgbClr val="95642F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24693" y="4191066"/>
            <a:ext cx="82772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altLang="ru-RU" kern="0" dirty="0" smtClean="0"/>
              <a:t>Сиротенко Евгений </a:t>
            </a:r>
            <a:r>
              <a:rPr lang="ru-RU" altLang="ru-RU" kern="0" dirty="0" smtClean="0"/>
              <a:t>Владимирович</a:t>
            </a:r>
            <a:endParaRPr lang="ru-RU" altLang="ru-RU" kern="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Технологии, активно внедряемые в электроэнергетике</a:t>
            </a:r>
          </a:p>
        </p:txBody>
      </p:sp>
      <p:pic>
        <p:nvPicPr>
          <p:cNvPr id="3" name="Объект 2" descr="Микропроцессорные устройства РЗА серии РС8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8395" r="20218" b="5783"/>
          <a:stretch/>
        </p:blipFill>
        <p:spPr>
          <a:xfrm>
            <a:off x="824224" y="2075205"/>
            <a:ext cx="1173192" cy="109555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7F8B3-FEE3-464E-BCB8-4FA78F3837C7}" type="slidenum">
              <a:rPr lang="ru-RU" altLang="ru-RU" sz="2000">
                <a:solidFill>
                  <a:srgbClr val="95642F"/>
                </a:solidFill>
              </a:rPr>
              <a:pPr eaLnBrk="1" hangingPunct="1"/>
              <a:t>2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pic>
        <p:nvPicPr>
          <p:cNvPr id="7" name="Объект 2" descr="С 2020 года россиянам включат в тариф плату за установку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761" y="1217448"/>
            <a:ext cx="559602" cy="7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Возобновляемые источники энергии - Ломоносов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0" y="3306220"/>
            <a:ext cx="1215091" cy="1143010"/>
          </a:xfrm>
          <a:prstGeom prst="rect">
            <a:avLst/>
          </a:prstGeom>
        </p:spPr>
      </p:pic>
      <p:pic>
        <p:nvPicPr>
          <p:cNvPr id="11" name="Объект 9" descr="Коронавирус стимулировал инвестиции в возобновляемые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108" y="3475853"/>
            <a:ext cx="1616478" cy="80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07" y="2153768"/>
            <a:ext cx="1078865" cy="90043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680652" y="1415604"/>
            <a:ext cx="3009999" cy="37457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CA0"/>
                </a:solidFill>
              </a:rPr>
              <a:t>Умные счетчики</a:t>
            </a:r>
            <a:endParaRPr lang="ru-RU" sz="1600" dirty="0">
              <a:solidFill>
                <a:srgbClr val="003C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76612" y="2402472"/>
            <a:ext cx="4530327" cy="37457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CA0"/>
                </a:solidFill>
              </a:rPr>
              <a:t>Микропроцессорные устройства УРЗА</a:t>
            </a:r>
            <a:endParaRPr lang="ru-RU" sz="1600" dirty="0">
              <a:solidFill>
                <a:srgbClr val="003C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19065" y="3668594"/>
            <a:ext cx="1351452" cy="37457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CA0"/>
                </a:solidFill>
              </a:rPr>
              <a:t>ВИЭ</a:t>
            </a:r>
            <a:endParaRPr lang="ru-RU" sz="1600" dirty="0">
              <a:solidFill>
                <a:srgbClr val="003C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97195" y="6043612"/>
            <a:ext cx="6351316" cy="37457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CA0"/>
                </a:solidFill>
              </a:rPr>
              <a:t>Устройства синхронизированных векторных измерений</a:t>
            </a:r>
            <a:endParaRPr lang="ru-RU" sz="1600" dirty="0">
              <a:solidFill>
                <a:srgbClr val="003C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08107" y="4813718"/>
            <a:ext cx="3009999" cy="37457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CA0"/>
                </a:solidFill>
              </a:rPr>
              <a:t>Распределенная генерация</a:t>
            </a:r>
            <a:endParaRPr lang="ru-RU" sz="1600" dirty="0">
              <a:solidFill>
                <a:srgbClr val="003CA0"/>
              </a:solidFill>
            </a:endParaRPr>
          </a:p>
        </p:txBody>
      </p:sp>
      <p:pic>
        <p:nvPicPr>
          <p:cNvPr id="21" name="Объект 6" descr="ЗАО ИТЦ Континуум - Ярославль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19" y="5779292"/>
            <a:ext cx="826710" cy="8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igitalsubstation.com/wp-content/uploads/2013/09/ENIP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61" y="5727700"/>
            <a:ext cx="878302" cy="8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troleng.ru/wp-content/uploads/03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19" y="3919504"/>
            <a:ext cx="3347271" cy="18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1600"/>
            <a:ext cx="7272338" cy="962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cs typeface="Times New Roman" panose="02020603050405020304" pitchFamily="18" charset="0"/>
              </a:rPr>
              <a:t>Перспективные </a:t>
            </a:r>
            <a:r>
              <a:rPr lang="ru-RU" dirty="0">
                <a:cs typeface="Times New Roman" panose="02020603050405020304" pitchFamily="18" charset="0"/>
              </a:rPr>
              <a:t>направления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 err="1" smtClean="0">
                <a:cs typeface="Times New Roman" panose="02020603050405020304" pitchFamily="18" charset="0"/>
              </a:rPr>
              <a:t>цифровизации</a:t>
            </a:r>
            <a:r>
              <a:rPr lang="ru-RU" dirty="0" smtClean="0">
                <a:cs typeface="Times New Roman" panose="02020603050405020304" pitchFamily="18" charset="0"/>
              </a:rPr>
              <a:t> электроэнергетики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7F8B3-FEE3-464E-BCB8-4FA78F3837C7}" type="slidenum">
              <a:rPr lang="ru-RU" altLang="ru-RU" sz="2000">
                <a:solidFill>
                  <a:srgbClr val="95642F"/>
                </a:solidFill>
              </a:rPr>
              <a:pPr eaLnBrk="1" hangingPunct="1"/>
              <a:t>3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1572656"/>
            <a:ext cx="9144000" cy="418838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Технологии управления спросом (ЦЗСП)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Система </a:t>
            </a:r>
            <a:r>
              <a:rPr lang="ru-RU" sz="2000" b="0" dirty="0">
                <a:solidFill>
                  <a:srgbClr val="003CA0"/>
                </a:solidFill>
                <a:cs typeface="Times New Roman" panose="02020603050405020304" pitchFamily="18" charset="0"/>
              </a:rPr>
              <a:t>мониторинга переходных режимов (СМПР)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Цифровое </a:t>
            </a:r>
            <a:r>
              <a:rPr lang="ru-RU" sz="2000" b="0" dirty="0">
                <a:solidFill>
                  <a:srgbClr val="003CA0"/>
                </a:solidFill>
                <a:cs typeface="Times New Roman" panose="02020603050405020304" pitchFamily="18" charset="0"/>
              </a:rPr>
              <a:t>моделирование энергосистемы и ее элементов на основе открытых стандартов CIM (СИМ);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Внедрение </a:t>
            </a:r>
            <a:r>
              <a:rPr lang="ru-RU" sz="2000" b="0" dirty="0">
                <a:solidFill>
                  <a:srgbClr val="003CA0"/>
                </a:solidFill>
                <a:cs typeface="Times New Roman" panose="02020603050405020304" pitchFamily="18" charset="0"/>
              </a:rPr>
              <a:t>централизованных систем противоаварийной автоматики третьего поколения с возможностью поддержания динамической устойчивости энергосистем (ЦСПА 3);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Развитие </a:t>
            </a:r>
            <a:r>
              <a:rPr lang="ru-RU" sz="2000" b="0" dirty="0">
                <a:solidFill>
                  <a:srgbClr val="003CA0"/>
                </a:solidFill>
                <a:cs typeface="Times New Roman" panose="02020603050405020304" pitchFamily="18" charset="0"/>
              </a:rPr>
              <a:t>систем мониторинга запасов устойчивости на основе векторных измерений и др. (СМЗУ);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003CA0"/>
              </a:buClr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Дистанционное </a:t>
            </a:r>
            <a:r>
              <a:rPr lang="ru-RU" sz="2000" b="0" dirty="0">
                <a:solidFill>
                  <a:srgbClr val="003CA0"/>
                </a:solidFill>
                <a:cs typeface="Times New Roman" panose="02020603050405020304" pitchFamily="18" charset="0"/>
              </a:rPr>
              <a:t>управление оборудованием</a:t>
            </a:r>
            <a:r>
              <a:rPr lang="en-US" sz="2000" b="0" dirty="0">
                <a:solidFill>
                  <a:srgbClr val="003CA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3CA0"/>
                </a:solidFill>
                <a:cs typeface="Times New Roman" panose="02020603050405020304" pitchFamily="18" charset="0"/>
              </a:rPr>
              <a:t>и устройствами РЗА (ДУ</a:t>
            </a:r>
            <a:r>
              <a:rPr lang="ru-RU" sz="20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03C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004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kern="1200" dirty="0" smtClean="0">
                <a:cs typeface="Times New Roman" panose="02020603050405020304" pitchFamily="18" charset="0"/>
              </a:rPr>
              <a:t>Реализация </a:t>
            </a:r>
            <a:r>
              <a:rPr lang="ru-RU" kern="1200" dirty="0">
                <a:cs typeface="Times New Roman" panose="02020603050405020304" pitchFamily="18" charset="0"/>
              </a:rPr>
              <a:t>и полученные эффекты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7F8B3-FEE3-464E-BCB8-4FA78F3837C7}" type="slidenum">
              <a:rPr lang="ru-RU" altLang="ru-RU" sz="2000">
                <a:solidFill>
                  <a:srgbClr val="95642F"/>
                </a:solidFill>
              </a:rPr>
              <a:pPr eaLnBrk="1" hangingPunct="1"/>
              <a:t>4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09892"/>
              </p:ext>
            </p:extLst>
          </p:nvPr>
        </p:nvGraphicFramePr>
        <p:xfrm>
          <a:off x="1479884" y="1063626"/>
          <a:ext cx="7422576" cy="579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576">
                  <a:extLst>
                    <a:ext uri="{9D8B030D-6E8A-4147-A177-3AD203B41FA5}">
                      <a16:colId xmlns="" xmlns:a16="http://schemas.microsoft.com/office/drawing/2014/main" val="1128847740"/>
                    </a:ext>
                  </a:extLst>
                </a:gridCol>
              </a:tblGrid>
              <a:tr h="19635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3CA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CA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A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потребителей в технологиях управления спросом позволяет получить индивидуальный экономический эффект не только им самим, но и всем участникам рынка за счет снижения выработки дорогостоящей электроэнергии низкоэффективными генерирующими мощностями.</a:t>
                      </a:r>
                      <a:endParaRPr lang="ru-RU" sz="1800" b="1" strike="noStrike" cap="none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1504845"/>
                  </a:ext>
                </a:extLst>
              </a:tr>
              <a:tr h="20347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Позволит получить значительный положительный эффект в части повышения качества используемой информации, снижения ее разнородности и разновременности обновления, будет способствовать снижению сроков и стоимости внедрения цифровых автоматизированных систем.</a:t>
                      </a:r>
                      <a:endParaRPr lang="ru-RU" sz="1800" b="1" cap="none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88840787"/>
                  </a:ext>
                </a:extLst>
              </a:tr>
              <a:tr h="17960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A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Позволяет</a:t>
                      </a:r>
                      <a:r>
                        <a:rPr lang="ru-RU" sz="180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получать более детальную информацию о параметрах установившихся и переходных режимов энергосистемы, возникающих вследствие технологических нарушений или аварий.</a:t>
                      </a:r>
                      <a:endParaRPr lang="ru-RU" sz="1800" b="1" cap="none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6466863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66679" y="1865751"/>
            <a:ext cx="973944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2000" b="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ЦЗСП</a:t>
            </a:r>
            <a:endParaRPr lang="ru-RU" sz="2000" b="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9220" y="5786883"/>
            <a:ext cx="972783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2000" b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СМПР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9221" y="3879865"/>
            <a:ext cx="98140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2000" b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СИМ</a:t>
            </a:r>
          </a:p>
        </p:txBody>
      </p:sp>
    </p:spTree>
    <p:extLst>
      <p:ext uri="{BB962C8B-B14F-4D97-AF65-F5344CB8AC3E}">
        <p14:creationId xmlns:p14="http://schemas.microsoft.com/office/powerpoint/2010/main" val="23980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kern="1200" dirty="0" smtClean="0">
                <a:cs typeface="Times New Roman" panose="02020603050405020304" pitchFamily="18" charset="0"/>
              </a:rPr>
              <a:t>Реализация </a:t>
            </a:r>
            <a:r>
              <a:rPr lang="ru-RU" kern="1200" dirty="0">
                <a:cs typeface="Times New Roman" panose="02020603050405020304" pitchFamily="18" charset="0"/>
              </a:rPr>
              <a:t>и полученные эффекты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7F8B3-FEE3-464E-BCB8-4FA78F3837C7}" type="slidenum">
              <a:rPr lang="ru-RU" altLang="ru-RU" sz="2000">
                <a:solidFill>
                  <a:srgbClr val="95642F"/>
                </a:solidFill>
              </a:rPr>
              <a:pPr eaLnBrk="1" hangingPunct="1"/>
              <a:t>5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78622"/>
              </p:ext>
            </p:extLst>
          </p:nvPr>
        </p:nvGraphicFramePr>
        <p:xfrm>
          <a:off x="946944" y="1230775"/>
          <a:ext cx="7772400" cy="631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="" xmlns:a16="http://schemas.microsoft.com/office/drawing/2014/main" val="1128847740"/>
                    </a:ext>
                  </a:extLst>
                </a:gridCol>
              </a:tblGrid>
              <a:tr h="434229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3CA0"/>
                        </a:buClr>
                      </a:pPr>
                      <a:r>
                        <a:rPr lang="ru-RU" sz="1800" b="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Сокращение времени производства оперативных переключений и, как следствие, сокращение длительности режимных ограничений и времени вынужденного отклонения электростанции от планового графика нагрузки,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3CA0"/>
                        </a:buClr>
                      </a:pPr>
                      <a:r>
                        <a:rPr lang="ru-RU" sz="1800" b="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Повышение технико-экономических показателей работы генерирующего оборудования.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3CA0"/>
                        </a:buClr>
                      </a:pPr>
                      <a:r>
                        <a:rPr lang="ru-RU" sz="1800" b="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Обеспечение ликвидации аварий в кратчайшие сроки и минимизация объема повреждения оборудования.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3CA0"/>
                        </a:buClr>
                      </a:pPr>
                      <a:r>
                        <a:rPr lang="ru-RU" sz="1800" b="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Переход на необслуживаемые подстанции и снижение нагрузки на оперативный персонал электростанции.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3CA0"/>
                        </a:buClr>
                      </a:pPr>
                      <a:r>
                        <a:rPr lang="ru-RU" sz="1800" b="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Исключение/минимизация рисков ошибочных действий оперативного персонала.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3CA0"/>
                        </a:buClr>
                      </a:pPr>
                      <a:r>
                        <a:rPr lang="ru-RU" sz="1800" b="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Предупреждение производственного травматизма и, как следствие, повышение безопасности оперативного персонала при осуществлении оперативных переключений посредством дистанционного управления.</a:t>
                      </a:r>
                      <a:endParaRPr lang="ru-RU" sz="1800" b="0" i="0" kern="1200" dirty="0">
                        <a:solidFill>
                          <a:srgbClr val="003C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1504845"/>
                  </a:ext>
                </a:extLst>
              </a:tr>
              <a:tr h="2933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cap="none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764441"/>
                  </a:ext>
                </a:extLst>
              </a:tr>
              <a:tr h="2646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baseline="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122567"/>
                  </a:ext>
                </a:extLst>
              </a:tr>
              <a:tr h="36768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strike="noStrike" kern="1200" noProof="0" dirty="0" smtClean="0">
                        <a:solidFill>
                          <a:srgbClr val="003CA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000" marB="3429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9620191"/>
                  </a:ext>
                </a:extLst>
              </a:tr>
            </a:tbl>
          </a:graphicData>
        </a:graphic>
      </p:graphicFrame>
      <p:sp>
        <p:nvSpPr>
          <p:cNvPr id="116" name="Скругленный прямоугольник 115"/>
          <p:cNvSpPr/>
          <p:nvPr/>
        </p:nvSpPr>
        <p:spPr>
          <a:xfrm>
            <a:off x="127000" y="3314699"/>
            <a:ext cx="819944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2000" b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ДУ</a:t>
            </a:r>
          </a:p>
        </p:txBody>
      </p:sp>
    </p:spTree>
    <p:extLst>
      <p:ext uri="{BB962C8B-B14F-4D97-AF65-F5344CB8AC3E}">
        <p14:creationId xmlns:p14="http://schemas.microsoft.com/office/powerpoint/2010/main" val="11952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kern="1200" dirty="0" smtClean="0">
                <a:cs typeface="Times New Roman" panose="02020603050405020304" pitchFamily="18" charset="0"/>
              </a:rPr>
              <a:t>Реализация </a:t>
            </a:r>
            <a:r>
              <a:rPr lang="ru-RU" kern="1200" dirty="0">
                <a:cs typeface="Times New Roman" panose="02020603050405020304" pitchFamily="18" charset="0"/>
              </a:rPr>
              <a:t>и полученные эффекты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7F8B3-FEE3-464E-BCB8-4FA78F3837C7}" type="slidenum">
              <a:rPr lang="ru-RU" altLang="ru-RU" sz="2000">
                <a:solidFill>
                  <a:srgbClr val="95642F"/>
                </a:solidFill>
              </a:rPr>
              <a:pPr eaLnBrk="1" hangingPunct="1"/>
              <a:t>6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361227"/>
              </p:ext>
            </p:extLst>
          </p:nvPr>
        </p:nvGraphicFramePr>
        <p:xfrm>
          <a:off x="1498600" y="1054100"/>
          <a:ext cx="7161582" cy="522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582">
                  <a:extLst>
                    <a:ext uri="{9D8B030D-6E8A-4147-A177-3AD203B41FA5}">
                      <a16:colId xmlns="" xmlns:a16="http://schemas.microsoft.com/office/drawing/2014/main" val="1128847740"/>
                    </a:ext>
                  </a:extLst>
                </a:gridCol>
              </a:tblGrid>
              <a:tr h="798933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3CA0"/>
                        </a:buClr>
                      </a:pPr>
                      <a:endParaRPr lang="ru-RU" sz="1400" b="0" i="0" kern="1200" dirty="0">
                        <a:solidFill>
                          <a:srgbClr val="003C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1504845"/>
                  </a:ext>
                </a:extLst>
              </a:tr>
              <a:tr h="4708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Адаптивный алгоритм выбора управляющих воздействий для обеспечения статической и динамической устойчивости энергосистемы, повышенное быстродействие и надежность. </a:t>
                      </a:r>
                      <a:endParaRPr lang="ru-RU" sz="1800" b="1" cap="none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764441"/>
                  </a:ext>
                </a:extLst>
              </a:tr>
              <a:tr h="7544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noProof="0" dirty="0" smtClean="0">
                        <a:solidFill>
                          <a:srgbClr val="003C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noProof="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Предназначена</a:t>
                      </a:r>
                      <a:r>
                        <a:rPr lang="ru-RU" sz="1800" i="0" kern="120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для расчета величины МДП в режиме реального времени, что обеспечивает дополнительные возможности по использованию пропускной способности электрической сети и выбору оптимального алгоритма управления режимами энергосистемы</a:t>
                      </a:r>
                      <a:r>
                        <a:rPr lang="ru-RU" sz="1800" i="0" kern="1200" dirty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cap="none" baseline="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122567"/>
                  </a:ext>
                </a:extLst>
              </a:tr>
              <a:tr h="827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strike="noStrike" kern="1200" baseline="0" dirty="0" smtClean="0">
                        <a:solidFill>
                          <a:srgbClr val="003C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strike="noStrike" kern="1200" baseline="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СДПМ позволяет доводить до электростанций в режиме реального времени по стандартным протоколам телемеханики значения планового диспетчерского графика (плановый ДГ) и задания плановой мощности в виде абсолютной </a:t>
                      </a:r>
                      <a:r>
                        <a:rPr lang="ru-RU" sz="1800" b="0" i="0" strike="noStrike" kern="1200" baseline="0" dirty="0" err="1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уставки</a:t>
                      </a:r>
                      <a:r>
                        <a:rPr lang="ru-RU" sz="1800" b="0" i="0" strike="noStrike" kern="1200" baseline="0" dirty="0" smtClean="0">
                          <a:solidFill>
                            <a:srgbClr val="003C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или отклонения от планового ДГ.</a:t>
                      </a:r>
                      <a:endParaRPr lang="ru-RU" sz="1800" i="0" strike="noStrike" kern="1200" noProof="0" dirty="0" smtClean="0">
                        <a:solidFill>
                          <a:srgbClr val="003CA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000" marB="3429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9620191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55520" y="2174186"/>
            <a:ext cx="1201153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2000" b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ЦСПА 3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8336" y="5278687"/>
            <a:ext cx="1218337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2000" b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СДПМ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5711" y="3668691"/>
            <a:ext cx="120096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2000" b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СМЗУ</a:t>
            </a:r>
          </a:p>
        </p:txBody>
      </p:sp>
    </p:spTree>
    <p:extLst>
      <p:ext uri="{BB962C8B-B14F-4D97-AF65-F5344CB8AC3E}">
        <p14:creationId xmlns:p14="http://schemas.microsoft.com/office/powerpoint/2010/main" val="24500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Энергетическая стратегия </a:t>
            </a:r>
            <a:br>
              <a:rPr lang="ru-RU" dirty="0"/>
            </a:br>
            <a:r>
              <a:rPr lang="ru-RU" dirty="0"/>
              <a:t>Российской Федерации на период до 2035 года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7F8B3-FEE3-464E-BCB8-4FA78F3837C7}" type="slidenum">
              <a:rPr lang="ru-RU" altLang="ru-RU" sz="2000">
                <a:solidFill>
                  <a:srgbClr val="95642F"/>
                </a:solidFill>
              </a:rPr>
              <a:pPr eaLnBrk="1" hangingPunct="1"/>
              <a:t>7</a:t>
            </a:fld>
            <a:endParaRPr lang="ru-RU" altLang="ru-RU" sz="2000">
              <a:solidFill>
                <a:srgbClr val="95642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47663" y="1288559"/>
            <a:ext cx="8589281" cy="1940957"/>
          </a:xfrm>
          <a:prstGeom prst="roundRect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>
                <a:solidFill>
                  <a:srgbClr val="003CA0"/>
                </a:solidFill>
                <a:cs typeface="Times New Roman" panose="02020603050405020304" pitchFamily="18" charset="0"/>
              </a:rPr>
              <a:t>Необходимость развития цифровых технологий в электроэнергетике, а также внедрения дистанционного управления коммутационными аппаратами и устройствами определено в Энергетической стратегии Российской Федерации на период до 2035 года утвержденной Распоряжением Правительства Российской Федерации</a:t>
            </a:r>
            <a:r>
              <a:rPr lang="en-US" sz="1800" b="0" dirty="0">
                <a:solidFill>
                  <a:srgbClr val="003CA0"/>
                </a:solidFill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3CA0"/>
                </a:solidFill>
                <a:cs typeface="Times New Roman" panose="02020603050405020304" pitchFamily="18" charset="0"/>
              </a:rPr>
              <a:t>от</a:t>
            </a:r>
            <a:r>
              <a:rPr lang="en-US" sz="1800" b="0" dirty="0">
                <a:solidFill>
                  <a:srgbClr val="003CA0"/>
                </a:solidFill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3CA0"/>
                </a:solidFill>
                <a:cs typeface="Times New Roman" panose="02020603050405020304" pitchFamily="18" charset="0"/>
              </a:rPr>
              <a:t>9 июня 2020 г</a:t>
            </a:r>
            <a:r>
              <a:rPr lang="ru-RU" sz="18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№ 1523-р </a:t>
            </a:r>
            <a:r>
              <a:rPr lang="ru-RU" sz="1800" b="0" dirty="0">
                <a:solidFill>
                  <a:srgbClr val="003CA0"/>
                </a:solidFill>
                <a:cs typeface="Times New Roman" panose="02020603050405020304" pitchFamily="18" charset="0"/>
              </a:rPr>
              <a:t>(далее – </a:t>
            </a:r>
            <a:r>
              <a:rPr lang="ru-RU" sz="1800" b="0" dirty="0" smtClean="0">
                <a:solidFill>
                  <a:srgbClr val="003CA0"/>
                </a:solidFill>
                <a:cs typeface="Times New Roman" panose="02020603050405020304" pitchFamily="18" charset="0"/>
              </a:rPr>
              <a:t>Стратегия)</a:t>
            </a:r>
            <a:endParaRPr lang="ru-RU" sz="2000" b="0" dirty="0">
              <a:solidFill>
                <a:srgbClr val="003C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47663" y="3421493"/>
            <a:ext cx="8458479" cy="2870479"/>
          </a:xfrm>
        </p:spPr>
        <p:txBody>
          <a:bodyPr/>
          <a:lstStyle/>
          <a:p>
            <a:pPr marL="0" indent="0">
              <a:buNone/>
            </a:pP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dirty="0">
                <a:cs typeface="Times New Roman" panose="02020603050405020304" pitchFamily="18" charset="0"/>
              </a:rPr>
              <a:t>В соответствии с положениями Стратегии в комплекс ключевых мер, обеспечивающих решение задачи </a:t>
            </a:r>
            <a:r>
              <a:rPr lang="ru-RU" sz="1800" b="0" dirty="0" err="1" smtClean="0">
                <a:cs typeface="Times New Roman" panose="02020603050405020304" pitchFamily="18" charset="0"/>
              </a:rPr>
              <a:t>цифровизации</a:t>
            </a:r>
            <a:r>
              <a:rPr lang="ru-RU" sz="1800" b="0" dirty="0" smtClean="0">
                <a:cs typeface="Times New Roman" panose="02020603050405020304" pitchFamily="18" charset="0"/>
              </a:rPr>
              <a:t> электроэнергетики</a:t>
            </a:r>
            <a:r>
              <a:rPr lang="en-US" sz="1800" b="0" dirty="0" smtClean="0"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cs typeface="Times New Roman" panose="02020603050405020304" pitchFamily="18" charset="0"/>
              </a:rPr>
              <a:t>входит</a:t>
            </a:r>
            <a:r>
              <a:rPr lang="ru-RU" sz="1800" b="0" dirty="0">
                <a:cs typeface="Times New Roman" panose="02020603050405020304" pitchFamily="18" charset="0"/>
              </a:rPr>
              <a:t>: </a:t>
            </a:r>
            <a:endParaRPr lang="en-US" sz="1800" b="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1" dirty="0" smtClean="0">
                <a:solidFill>
                  <a:srgbClr val="0055DE"/>
                </a:solidFill>
                <a:cs typeface="Times New Roman" panose="02020603050405020304" pitchFamily="18" charset="0"/>
              </a:rPr>
              <a:t>«… переход </a:t>
            </a:r>
            <a:r>
              <a:rPr lang="ru-RU" sz="1800" b="0" i="1" dirty="0">
                <a:solidFill>
                  <a:srgbClr val="0055DE"/>
                </a:solidFill>
                <a:cs typeface="Times New Roman" panose="02020603050405020304" pitchFamily="18" charset="0"/>
              </a:rPr>
              <a:t>оперативно-диспетчерского управления на 100-процентное автоматизированное дистанционное управление режимами работы к 2035 году объектами электрической сети 220 кВ и выше и объектами генерации 25 МВт и выше в Единой энергетической системе России, а также объектами электрической сети 110 кВ и </a:t>
            </a:r>
            <a:r>
              <a:rPr lang="ru-RU" sz="1800" b="0" i="1" dirty="0" smtClean="0">
                <a:solidFill>
                  <a:srgbClr val="0055DE"/>
                </a:solidFill>
                <a:cs typeface="Times New Roman" panose="02020603050405020304" pitchFamily="18" charset="0"/>
              </a:rPr>
              <a:t>выше».</a:t>
            </a:r>
            <a:endParaRPr lang="ru-RU" sz="1800" b="0" i="1" dirty="0">
              <a:solidFill>
                <a:srgbClr val="0055D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005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задачи АО «СО ЕЭС» во исполнение Энергетической стратегии РФ на период до 2035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65465-307B-4AB8-9F89-E78484DB889A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87405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charset="0"/>
              </a:rPr>
              <a:t>В рамках реализации Энергетической стратегии РФ на период до 2035 года, утвержденной распоряжением Правительства РФ от 09.06.2020 №1523-р в части перехода оперативно-диспетчерского управления на 100% автоматическое дистанционное управление режимами работы к 2035 году объектами генерации 25 МВт и выше в ЕЭС России необходимо дальнейшее масштабирование технологий ДУ и технологии СДПМ на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электростанциях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0F4554D-844D-42A1-ACDD-19A2940C7FC8}"/>
              </a:ext>
            </a:extLst>
          </p:cNvPr>
          <p:cNvSpPr/>
          <p:nvPr/>
        </p:nvSpPr>
        <p:spPr>
          <a:xfrm>
            <a:off x="1" y="2229658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ru-RU" sz="1200" dirty="0">
                <a:solidFill>
                  <a:srgbClr val="C00000"/>
                </a:solidFill>
                <a:latin typeface="Arial" charset="0"/>
              </a:rPr>
              <a:t>ГОСТ Р «Единая энергетическая система и изолированно работающие энергосистемы. Оперативно-диспетчерское управление в электроэнергетике. Дистанционное управление. Требования к управлению электросетевым оборудованием и устройствами релейной защиты и автоматики».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ru-RU" sz="1200" dirty="0">
                <a:solidFill>
                  <a:srgbClr val="C00000"/>
                </a:solidFill>
                <a:latin typeface="Arial" charset="0"/>
              </a:rPr>
              <a:t>ГОСТ Р «Единая энергетическая система и изолированно работающие энергосистемы. Оперативно-диспетчерское управление в электроэнергетике. Дистанционное управление. Требования к управлению активной и реактивной мощностью генерирующего оборудования, функционирующего на основе использования возобновляемых источников энергии».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ru-RU" sz="1200" dirty="0">
                <a:solidFill>
                  <a:srgbClr val="C00000"/>
                </a:solidFill>
                <a:latin typeface="Arial" charset="0"/>
              </a:rPr>
              <a:t>ГОСТ Р «Единая энергетическая система и изолированно работающие энергосистемы. Оперативно-диспетчерское управление в электроэнергетике. Дистанционное управление. Требования к управлению активной мощностью генерирующего оборудования гидроэлектростанций».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ru-RU" sz="1200" dirty="0">
                <a:solidFill>
                  <a:srgbClr val="C00000"/>
                </a:solidFill>
                <a:latin typeface="Arial" charset="0"/>
              </a:rPr>
              <a:t>ГОСТ Р «Единая энергетическая система и изолированно работающие энергосистемы. Оперативно-диспетчерское управление в электроэнергетике. Дистанционное управление. Требования к информационному обмену при организации и осуществлении дистанционного управления».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ru-RU" sz="1200" dirty="0">
                <a:solidFill>
                  <a:srgbClr val="C00000"/>
                </a:solidFill>
                <a:latin typeface="Arial" charset="0"/>
              </a:rPr>
              <a:t>ГОСТ Р  «Единая энергетическая система и изолированно работающие энергосистемы. Реализация защищенного профиля протокола МЭК 60870-5-104 для организации информационного обмена в электроэнергетике Российской Федерации».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ru-RU" sz="1200" dirty="0">
                <a:solidFill>
                  <a:srgbClr val="C00000"/>
                </a:solidFill>
                <a:latin typeface="Arial" charset="0"/>
              </a:rPr>
              <a:t>Нормативный правовой акт и (или) изменения в действующие нормативные правовые акты, предусматривающие установление обязательных требований к дистанционному управлению.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r>
              <a:rPr lang="ru-RU" sz="1200" dirty="0">
                <a:solidFill>
                  <a:srgbClr val="C00000"/>
                </a:solidFill>
                <a:latin typeface="Arial" charset="0"/>
              </a:rPr>
              <a:t>Требования к дистанционному управлению активной мощностью генерирующего оборудования тепловых электростанций для реализации соответствующих пилотных проектов.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90600" algn="l"/>
              </a:tabLst>
            </a:pPr>
            <a:endParaRPr lang="ru-RU" sz="12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629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bg_title_last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1316038" y="5903913"/>
            <a:ext cx="6677025" cy="942975"/>
          </a:xfrm>
        </p:spPr>
        <p:txBody>
          <a:bodyPr/>
          <a:lstStyle/>
          <a:p>
            <a:pPr eaLnBrk="1" hangingPunct="1"/>
            <a:r>
              <a:rPr lang="ru-RU" altLang="ru-RU" dirty="0"/>
              <a:t>Сиротенко </a:t>
            </a:r>
            <a:r>
              <a:rPr lang="ru-RU" altLang="ru-RU"/>
              <a:t>Евгений </a:t>
            </a:r>
            <a:r>
              <a:rPr lang="ru-RU" altLang="ru-RU" smtClean="0"/>
              <a:t>Владимирович</a:t>
            </a:r>
            <a:endParaRPr lang="ru-RU" altLang="ru-RU" dirty="0"/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2508250" y="5864225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868488" y="1558925"/>
            <a:ext cx="5192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rgbClr val="003CA0"/>
                </a:solidFill>
              </a:rPr>
              <a:t>www.so-ups.ru</a:t>
            </a:r>
            <a:endParaRPr lang="ru-RU" altLang="ru-RU" sz="2800" dirty="0">
              <a:solidFill>
                <a:srgbClr val="003CA0"/>
              </a:solidFill>
            </a:endParaRPr>
          </a:p>
          <a:p>
            <a:pPr algn="ctr" eaLnBrk="1" hangingPunct="1"/>
            <a:r>
              <a:rPr lang="ru-RU" alt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 - &amp;quot;Название презентации&amp;quot;&quot;/&gt;&lt;property id=&quot;20307&quot; value=&quot;257&quot;/&gt;&lt;/object&gt;&lt;object type=&quot;3&quot; unique_id=&quot;10007&quot;&gt;&lt;property id=&quot;20148&quot; value=&quot;5&quot;/&gt;&lt;property id=&quot;20300&quot; value=&quot;Слайд 5 - &amp;quot;Системный оператор сегодня&amp;quot;&quot;/&gt;&lt;property id=&quot;20307&quot; value=&quot;276&quot;/&gt;&lt;/object&gt;&lt;object type=&quot;3&quot; unique_id=&quot;10008&quot;&gt;&lt;property id=&quot;20148&quot; value=&quot;5&quot;/&gt;&lt;property id=&quot;20300&quot; value=&quot;Слайд 7 - &amp;quot;Уровни полномочий Системного оператора&amp;quot;&quot;/&gt;&lt;property id=&quot;20307&quot; value=&quot;278&quot;/&gt;&lt;/object&gt;&lt;object type=&quot;3&quot; unique_id=&quot;10010&quot;&gt;&lt;property id=&quot;20148&quot; value=&quot;5&quot;/&gt;&lt;property id=&quot;20300&quot; value=&quot;Слайд 6 - &amp;quot;Основные функции Системного оператора&amp;quot;&quot;/&gt;&lt;property id=&quot;20307&quot; value=&quot;274&quot;/&gt;&lt;/object&gt;&lt;object type=&quot;3&quot; unique_id=&quot;11300&quot;&gt;&lt;property id=&quot;20148&quot; value=&quot;5&quot;/&gt;&lt;property id=&quot;20300&quot; value=&quot;Слайд 4 - &amp;quot;Достижение постсоветских исторических&amp;#x0D;&amp;#x0A;максимумов потребления мощности&amp;quot;&quot;/&gt;&lt;property id=&quot;20307&quot; value=&quot;285&quot;/&gt;&lt;/object&gt;&lt;object type=&quot;3&quot; unique_id=&quot;11364&quot;&gt;&lt;property id=&quot;20148&quot; value=&quot;5&quot;/&gt;&lt;property id=&quot;20300&quot; value=&quot;Слайд 8 - &amp;quot;Спасибо за внимание&amp;quot;&quot;/&gt;&lt;property id=&quot;20307&quot; value=&quot;287&quot;/&gt;&lt;/object&gt;&lt;object type=&quot;3&quot; unique_id=&quot;11385&quot;&gt;&lt;property id=&quot;20148&quot; value=&quot;5&quot;/&gt;&lt;property id=&quot;20300&quot; value=&quot;Слайд 2 - &amp;quot;Оперативно-диспетчерское управление &amp;#x0D;&amp;#x0A;Единой энергетической системой России&amp;quot;&quot;/&gt;&lt;property id=&quot;20307&quot; value=&quot;288&quot;/&gt;&lt;/object&gt;&lt;object type=&quot;3&quot; unique_id=&quot;11386&quot;&gt;&lt;property id=&quot;20148&quot; value=&quot;5&quot;/&gt;&lt;property id=&quot;20300&quot; value=&quot;Слайд 3 - &amp;quot;Объект управления.&amp;#x0D;&amp;#x0A;Основные производственные показатели ЕЭС России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F7122F58C57448B74238A64DE90697" ma:contentTypeVersion="12" ma:contentTypeDescription="Создание документа." ma:contentTypeScope="" ma:versionID="52a0d0bea0c5523b0f62fe08f049c891">
  <xsd:schema xmlns:xsd="http://www.w3.org/2001/XMLSchema" xmlns:xs="http://www.w3.org/2001/XMLSchema" xmlns:p="http://schemas.microsoft.com/office/2006/metadata/properties" xmlns:ns1="http://schemas.microsoft.com/sharepoint/v3" xmlns:ns2="8e7233b4-5965-433d-8056-65ca843b7609" xmlns:ns3="974fca33-4970-4d2d-ba16-e20f9040fc2f" targetNamespace="http://schemas.microsoft.com/office/2006/metadata/properties" ma:root="true" ma:fieldsID="8917e014c75fe9ecafdefce882ae6559" ns1:_="" ns2:_="" ns3:_="">
    <xsd:import namespace="http://schemas.microsoft.com/sharepoint/v3"/>
    <xsd:import namespace="8e7233b4-5965-433d-8056-65ca843b7609"/>
    <xsd:import namespace="974fca33-4970-4d2d-ba16-e20f9040fc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1:FileType" minOccurs="0"/>
                <xsd:element ref="ns3:_x003a_" minOccurs="0"/>
                <xsd:element ref="ns3:_x0418__x043d__x0441__x0442__x0440__x0443__x043a__x0446__x0438__x0438_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Type" ma:index="10" nillable="true" ma:displayName="Тип файла" ma:internalName="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3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fca33-4970-4d2d-ba16-e20f9040fc2f" elementFormDefault="qualified">
    <xsd:import namespace="http://schemas.microsoft.com/office/2006/documentManagement/types"/>
    <xsd:import namespace="http://schemas.microsoft.com/office/infopath/2007/PartnerControls"/>
    <xsd:element name="_x003a_" ma:index="11" nillable="true" ma:displayName=":" ma:default="Бронирование переговорных" ma:format="Dropdown" ma:internalName="_x003a_">
      <xsd:simpleType>
        <xsd:restriction base="dms:Choice">
          <xsd:enumeration value="Бронирование переговорных"/>
          <xsd:enumeration value="Организация проведения мероприятий/командировок"/>
          <xsd:enumeration value="Паспортно-визовое обеспечение"/>
          <xsd:enumeration value="Медиа Центр"/>
          <xsd:enumeration value="Переводы"/>
          <xsd:enumeration value="Фирменный стиль"/>
          <xsd:enumeration value="Бронирование переговорной"/>
        </xsd:restriction>
      </xsd:simpleType>
    </xsd:element>
    <xsd:element name="_x0418__x043d__x0441__x0442__x0440__x0443__x043a__x0446__x0438__x0438_" ma:index="12" nillable="true" ma:displayName="Инструкции" ma:format="Hyperlink" ma:internalName="_x0418__x043d__x0441__x0442__x0440__x0443__x043a__x0446__x0438__x0438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8__x043d__x0441__x0442__x0440__x0443__x043a__x0446__x0438__x0438_ xmlns="974fca33-4970-4d2d-ba16-e20f9040fc2f">
      <Url xsi:nil="true"/>
      <Description xsi:nil="true"/>
    </_x0418__x043d__x0441__x0442__x0440__x0443__x043a__x0446__x0438__x0438_>
    <_x003a_ xmlns="974fca33-4970-4d2d-ba16-e20f9040fc2f">Фирменный стиль</_x003a_>
    <FileTyp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D44B63-BCDD-44F6-975F-69F46DD220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028A0-50BB-4E9D-BE3E-6C743FAD0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7233b4-5965-433d-8056-65ca843b7609"/>
    <ds:schemaRef ds:uri="974fca33-4970-4d2d-ba16-e20f9040f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2F42D7-BB29-46F1-857F-9486227E547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87BF2FE-29D3-4287-9D21-A75F63504606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AD7EB571-3C0E-4F73-B9C2-AE36DEC45C97}">
  <ds:schemaRefs>
    <ds:schemaRef ds:uri="http://purl.org/dc/dcmitype/"/>
    <ds:schemaRef ds:uri="http://schemas.microsoft.com/sharepoint/v3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974fca33-4970-4d2d-ba16-e20f9040fc2f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e7233b4-5965-433d-8056-65ca843b76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12993</TotalTime>
  <Words>772</Words>
  <Application>Microsoft Office PowerPoint</Application>
  <PresentationFormat>Экран (4:3)</PresentationFormat>
  <Paragraphs>79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Impact</vt:lpstr>
      <vt:lpstr>Times New Roman</vt:lpstr>
      <vt:lpstr>Wingdings</vt:lpstr>
      <vt:lpstr>Оформление по умолчанию</vt:lpstr>
      <vt:lpstr>Дистанционное управление  как основа цифровизации  энергетики России</vt:lpstr>
      <vt:lpstr>Технологии, активно внедряемые в электроэнергетике</vt:lpstr>
      <vt:lpstr>Перспективные направления  цифровизации электроэнергетики</vt:lpstr>
      <vt:lpstr>Реализация и полученные эффекты</vt:lpstr>
      <vt:lpstr>Реализация и полученные эффекты</vt:lpstr>
      <vt:lpstr>Реализация и полученные эффекты</vt:lpstr>
      <vt:lpstr>Энергетическая стратегия  Российской Федерации на период до 2035 года</vt:lpstr>
      <vt:lpstr>Основные задачи АО «СО ЕЭС» во исполнение Энергетической стратегии РФ на период до 2035 года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NIIPT33</cp:lastModifiedBy>
  <cp:revision>832</cp:revision>
  <cp:lastPrinted>2021-04-21T05:39:09Z</cp:lastPrinted>
  <dcterms:created xsi:type="dcterms:W3CDTF">2006-09-14T10:04:19Z</dcterms:created>
  <dcterms:modified xsi:type="dcterms:W3CDTF">2022-03-15T10:02:57Z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ADCXMQC75VVE-4588-26</vt:lpwstr>
  </property>
  <property fmtid="{D5CDD505-2E9C-101B-9397-08002B2CF9AE}" pid="3" name="_dlc_DocIdItemGuid">
    <vt:lpwstr>24b0c851-c6c4-4abf-9ef1-8dc39378743d</vt:lpwstr>
  </property>
  <property fmtid="{D5CDD505-2E9C-101B-9397-08002B2CF9AE}" pid="4" name="_dlc_DocIdUrl">
    <vt:lpwstr>http://portal.cdu.so/ia/ccp/_layouts/DocIdRedir.aspx?ID=ADCXMQC75VVE-4588-26, ADCXMQC75VVE-4588-26</vt:lpwstr>
  </property>
</Properties>
</file>