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7" r:id="rId2"/>
    <p:sldId id="261" r:id="rId3"/>
    <p:sldId id="263" r:id="rId4"/>
    <p:sldId id="275" r:id="rId5"/>
    <p:sldId id="278" r:id="rId6"/>
    <p:sldId id="279" r:id="rId7"/>
    <p:sldId id="280" r:id="rId8"/>
    <p:sldId id="264" r:id="rId9"/>
    <p:sldId id="281" r:id="rId10"/>
    <p:sldId id="282" r:id="rId11"/>
    <p:sldId id="28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58" r:id="rId22"/>
    <p:sldId id="259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>
        <p:scale>
          <a:sx n="110" d="100"/>
          <a:sy n="110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4667-A6CB-4491-8ABD-33805DA48999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9617-6B34-4B9D-8630-CBD1DC46E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989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rurz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/>
              <a:t>Автоматизация выбора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РЗА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/>
              <a:t>Санкт-Петербург</a:t>
            </a:r>
            <a:r>
              <a:rPr lang="ru-RU" sz="800" dirty="0" smtClean="0">
                <a:solidFill>
                  <a:srgbClr val="FFFFFF"/>
                </a:solidFill>
              </a:rPr>
              <a:t>, </a:t>
            </a:r>
            <a:r>
              <a:rPr lang="ru-RU" sz="800" dirty="0" smtClean="0">
                <a:solidFill>
                  <a:srgbClr val="FFFFFF"/>
                </a:solidFill>
              </a:rPr>
              <a:t>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Исходные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08" y="1507438"/>
            <a:ext cx="5556513" cy="4854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8" y="1507438"/>
            <a:ext cx="7901595" cy="485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68" y="1503411"/>
            <a:ext cx="7901595" cy="48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11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Определяется состояние элементов расчёта: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с</a:t>
            </a:r>
            <a:r>
              <a:rPr lang="ru-RU" sz="1600" b="1" dirty="0" smtClean="0"/>
              <a:t>тупень</a:t>
            </a:r>
            <a:r>
              <a:rPr lang="ru-RU" sz="1600" dirty="0" smtClean="0"/>
              <a:t> – соблюдение условий селективности и чувствительности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ащита</a:t>
            </a:r>
            <a:r>
              <a:rPr lang="ru-RU" sz="1600" dirty="0" smtClean="0"/>
              <a:t> – соблюдение требований всех дочерних ступеней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ащищаемый объект </a:t>
            </a:r>
            <a:r>
              <a:rPr lang="ru-RU" sz="1600" dirty="0" smtClean="0"/>
              <a:t>– соблюдение условия надёжной защиты объекта в данной вариации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в</a:t>
            </a:r>
            <a:r>
              <a:rPr lang="ru-RU" sz="1600" b="1" dirty="0" smtClean="0"/>
              <a:t>ариация</a:t>
            </a:r>
            <a:r>
              <a:rPr lang="ru-RU" sz="1600" dirty="0" smtClean="0"/>
              <a:t> – соблюдение условий по всем защищаемым объектам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Реализованы мероприятия по вводу в допустимую область: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учёт каскадного действия защит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отключение только генератора в блоке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пользовательский перевод в допустимые состояние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Просмотр подробных протоколов по каждому расчёту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Автоматическое формирование приказа на языке К.У.Р.С. для граничных состояний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Построение таблицы МСГО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62024"/>
            <a:ext cx="7901595" cy="39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Анализ срабатывания устройств РЗА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6"/>
            <a:ext cx="4437948" cy="56326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Позволяет </a:t>
            </a:r>
            <a:r>
              <a:rPr lang="ru-RU" sz="1400" dirty="0"/>
              <a:t>определять состояние группы защит в выбранный момент времени при наличии повреждения на сети. Для работы с модулем необходимо задать на сети начальные расчётные условия (установить повреждения и задать коммутации</a:t>
            </a:r>
            <a:r>
              <a:rPr lang="ru-RU" sz="1400" dirty="0" smtClean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dirty="0"/>
              <a:t>количество повреждений и защит в замере может быть произвольным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модуль </a:t>
            </a:r>
            <a:r>
              <a:rPr lang="ru-RU" dirty="0"/>
              <a:t>производит расчёт дерева событий, построенного на основании времен срабатывания защит, добавленных в замер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каждый момент времени для каждой ступени защиты из выбранного списка производится расчёт </a:t>
            </a:r>
            <a:r>
              <a:rPr lang="ru-RU" dirty="0" smtClean="0"/>
              <a:t>чувствительности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при </a:t>
            </a:r>
            <a:r>
              <a:rPr lang="ru-RU" dirty="0"/>
              <a:t>прохождении итерации защита может производить модификации на сети, а именно отключение ветви, на которой установлена защита, со стороны узла </a:t>
            </a:r>
            <a:r>
              <a:rPr lang="ru-RU" dirty="0" smtClean="0"/>
              <a:t>установки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имеется возможность редактирования режима в каждый момент времени для моделирования различных вариантов </a:t>
            </a:r>
            <a:r>
              <a:rPr lang="ru-RU" dirty="0"/>
              <a:t>развития </a:t>
            </a:r>
            <a:r>
              <a:rPr lang="ru-RU" dirty="0" smtClean="0"/>
              <a:t>аварии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Состояния ступеней защиты</a:t>
            </a:r>
            <a:br>
              <a:rPr 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/>
              <a:t>не </a:t>
            </a:r>
            <a:r>
              <a:rPr lang="ru-RU" sz="1600" b="1" dirty="0" err="1"/>
              <a:t>чувс</a:t>
            </a:r>
            <a:r>
              <a:rPr lang="ru-RU" sz="1600" dirty="0"/>
              <a:t>. - расчётный коэффициент чувствительности оказался меньше требуемого. Программа делает вывод о том, что данная ступень защиты не чувствует повреждение с требуемым коэффициентом чувствительности;</a:t>
            </a:r>
          </a:p>
          <a:p>
            <a:r>
              <a:rPr lang="ru-RU" sz="1600" b="1" dirty="0" smtClean="0"/>
              <a:t>отсчёт </a:t>
            </a:r>
            <a:r>
              <a:rPr lang="ru-RU" sz="1600" b="1" dirty="0"/>
              <a:t>вв. </a:t>
            </a:r>
            <a:r>
              <a:rPr lang="ru-RU" sz="1600" dirty="0"/>
              <a:t>- расчётный коэффициент чувствительности больше или равен требуемому. Защита начинает отсчёт выдержки времени. В каждый следующий момент времени проверяется удержание защиты в модифицированной сети.</a:t>
            </a:r>
          </a:p>
          <a:p>
            <a:r>
              <a:rPr lang="ru-RU" sz="1600" b="1" dirty="0"/>
              <a:t>отказ</a:t>
            </a:r>
            <a:r>
              <a:rPr lang="ru-RU" sz="1600" dirty="0"/>
              <a:t> - отказ защиты. Отказ задаётся пользователем путём вызова соответствующей функции из контекстного меню строки таблицы.</a:t>
            </a:r>
          </a:p>
          <a:p>
            <a:r>
              <a:rPr lang="ru-RU" sz="1600" b="1" dirty="0" err="1" smtClean="0"/>
              <a:t>откл</a:t>
            </a:r>
            <a:r>
              <a:rPr lang="ru-RU" sz="1600" b="1" dirty="0"/>
              <a:t>. </a:t>
            </a:r>
            <a:r>
              <a:rPr lang="ru-RU" sz="1600" dirty="0"/>
              <a:t>- защита сработала и отключила ветвь со стороны установки защиты. Защита принимает данное состояние в случае, если расчётный коэффициент чувствительности оказался больше требуемого, а выдержка времени либо равна 0, либо стала меньше времени с момента когда защита почувствовала повреждение.</a:t>
            </a:r>
          </a:p>
          <a:p>
            <a:r>
              <a:rPr lang="ru-RU" sz="1600" b="1" dirty="0"/>
              <a:t>сброшена вв. </a:t>
            </a:r>
            <a:r>
              <a:rPr lang="ru-RU" sz="1600" dirty="0"/>
              <a:t>– сброшен отсчёт выдержки времени в результате срабатывания другой защиты.</a:t>
            </a:r>
          </a:p>
          <a:p>
            <a:r>
              <a:rPr lang="ru-RU" sz="1600" b="1" dirty="0" err="1"/>
              <a:t>откл</a:t>
            </a:r>
            <a:r>
              <a:rPr lang="ru-RU" sz="1600" b="1" dirty="0"/>
              <a:t>. </a:t>
            </a:r>
            <a:r>
              <a:rPr lang="ru-RU" sz="1600" b="1" dirty="0" err="1"/>
              <a:t>ненормат</a:t>
            </a:r>
            <a:r>
              <a:rPr lang="ru-RU" sz="1600" b="1" dirty="0"/>
              <a:t>. </a:t>
            </a:r>
            <a:r>
              <a:rPr lang="ru-RU" sz="1600" dirty="0"/>
              <a:t>– защита сработала, но коэффициент чувствительности меньше нормативного.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</p:spTree>
    <p:extLst>
      <p:ext uri="{BB962C8B-B14F-4D97-AF65-F5344CB8AC3E}">
        <p14:creationId xmlns:p14="http://schemas.microsoft.com/office/powerpoint/2010/main" val="8536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Управление расчётом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1563394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err="1"/>
              <a:t>Авторасчёт</a:t>
            </a:r>
            <a:r>
              <a:rPr lang="ru-RU" sz="1400" b="1" dirty="0"/>
              <a:t>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 автоматический расчёт всех итераций до момента срабатывания или не чувствительности защит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Перейти </a:t>
            </a:r>
            <a:r>
              <a:rPr lang="ru-RU" sz="1400" b="1" dirty="0" smtClean="0"/>
              <a:t>к </a:t>
            </a:r>
            <a:r>
              <a:rPr lang="ru-RU" sz="1400" dirty="0"/>
              <a:t>– переход на произвольный момент времени.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Рассчитать один шаг </a:t>
            </a:r>
            <a:r>
              <a:rPr lang="ru-RU" sz="1400" dirty="0"/>
              <a:t>– расчёт следующего шага.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К началу расчёта </a:t>
            </a:r>
            <a:r>
              <a:rPr lang="ru-RU" sz="1400" dirty="0"/>
              <a:t>– переход к первой расчётной </a:t>
            </a:r>
            <a:r>
              <a:rPr lang="ru-RU" sz="1400" dirty="0" smtClean="0"/>
              <a:t>итерации.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Шаг </a:t>
            </a:r>
            <a:r>
              <a:rPr lang="ru-RU" sz="1400" b="1" dirty="0"/>
              <a:t>назад </a:t>
            </a:r>
            <a:r>
              <a:rPr lang="ru-RU" sz="1400" dirty="0"/>
              <a:t>– перейти к предыдущему рассчитанному шагу. Предназначена для отображения состояния защит на предыдущем от текущего шаге.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Шаг вперед </a:t>
            </a:r>
            <a:r>
              <a:rPr lang="ru-RU" sz="1400" dirty="0"/>
              <a:t>– перейти к следующему рассчитанному шагу. Предназначена для отображения состояния защит на следующем от текущего шаге.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b="1" dirty="0" err="1" smtClean="0"/>
              <a:t>Авторасчёт</a:t>
            </a:r>
            <a:r>
              <a:rPr lang="ru-RU" sz="1400" dirty="0" smtClean="0"/>
              <a:t> </a:t>
            </a:r>
            <a:r>
              <a:rPr lang="ru-RU" sz="1400" dirty="0"/>
              <a:t>–  автоматический расчёт всех итераций до момента срабатывания или не чувствительности защит.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В конец расчета </a:t>
            </a:r>
            <a:r>
              <a:rPr lang="ru-RU" sz="1400" dirty="0"/>
              <a:t>–  переход к последней расчётной </a:t>
            </a:r>
            <a:r>
              <a:rPr lang="ru-RU" sz="1400" dirty="0" smtClean="0"/>
              <a:t>итерации.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Протокол</a:t>
            </a:r>
            <a:r>
              <a:rPr lang="ru-RU" sz="1400" dirty="0" smtClean="0"/>
              <a:t> </a:t>
            </a:r>
            <a:r>
              <a:rPr lang="ru-RU" sz="1400" dirty="0"/>
              <a:t>– переход к сформированному в результате расчёта протоколу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D79938-C1F4-40CC-92D8-DE7C542D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5528026"/>
            <a:ext cx="7901595" cy="8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  <a:p>
            <a:endParaRPr lang="ru-RU" dirty="0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F6024F6C-1E57-4A5E-A07C-9E2BA52F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73" y="1746377"/>
            <a:ext cx="6049090" cy="43148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8C7BCE-3A12-4219-B628-D75B614F8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8"/>
          <a:stretch/>
        </p:blipFill>
        <p:spPr>
          <a:xfrm>
            <a:off x="2528173" y="1746378"/>
            <a:ext cx="6049090" cy="4265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68820B-4CEF-44B9-BDF3-43A651DA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1746376"/>
            <a:ext cx="5634038" cy="47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</a:t>
            </a:r>
            <a:r>
              <a:rPr lang="ru-RU" dirty="0" smtClean="0"/>
              <a:t>РЗА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Пример </a:t>
            </a:r>
            <a:r>
              <a:rPr lang="ru-RU" dirty="0">
                <a:cs typeface="Arial" panose="020B0604020202020204" pitchFamily="34" charset="0"/>
              </a:rPr>
              <a:t>расчёта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268" y="1088726"/>
            <a:ext cx="4810131" cy="624121"/>
          </a:xfrm>
        </p:spPr>
        <p:txBody>
          <a:bodyPr/>
          <a:lstStyle/>
          <a:p>
            <a:r>
              <a:rPr lang="ru-RU" dirty="0" smtClean="0"/>
              <a:t>Задание отказа защит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F477C1-1AFA-4EDD-BBF5-1D86E965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4" y="1503181"/>
            <a:ext cx="7212253" cy="47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877846" cy="2485043"/>
          </a:xfrm>
        </p:spPr>
        <p:txBody>
          <a:bodyPr/>
          <a:lstStyle/>
          <a:p>
            <a:r>
              <a:rPr lang="ru-RU" dirty="0"/>
              <a:t>срабатывание 2 ступени ТЗНП защиты 6,1 (ветвь 18559-922) при коэффициенте чувствительности больше 1, но меньше нормативного</a:t>
            </a:r>
          </a:p>
          <a:p>
            <a:r>
              <a:rPr lang="ru-RU" dirty="0"/>
              <a:t>сброс выдержки времени 2 и 3 ступеней ТЗНП защиты 2,1 (ветвь 18652-900)</a:t>
            </a:r>
          </a:p>
          <a:p>
            <a:r>
              <a:rPr lang="ru-RU" dirty="0"/>
              <a:t>сброс выдержки времени 3 ступени ТЗНП защиты 6,1 (ветвь 18559-922)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Первый шаг расчёта (</a:t>
            </a:r>
            <a:r>
              <a:rPr lang="en-US" sz="2000" dirty="0"/>
              <a:t>t = 0,4 </a:t>
            </a:r>
            <a:r>
              <a:rPr lang="ru-RU" sz="2000" dirty="0"/>
              <a:t>с)</a:t>
            </a:r>
            <a:br>
              <a:rPr lang="ru-RU" sz="2000" dirty="0"/>
            </a:b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3EE7F7-95F7-4E26-A9D9-95E4F784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30" y="2215981"/>
            <a:ext cx="5504539" cy="3648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B17E130-FBB6-4DDA-B062-81A34B8C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30" y="1315926"/>
            <a:ext cx="5504539" cy="48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ДЗ-503 защиты 3,1 (ветвь 901-900) при коэффициенте чувствительности больше 1, но меньше нормативного</a:t>
            </a:r>
          </a:p>
          <a:p>
            <a:r>
              <a:rPr lang="ru-RU" dirty="0"/>
              <a:t>сброс </a:t>
            </a:r>
            <a:r>
              <a:rPr lang="ru-RU" dirty="0" smtClean="0"/>
              <a:t>ВВ 3 </a:t>
            </a:r>
            <a:r>
              <a:rPr lang="ru-RU" dirty="0"/>
              <a:t>ступеней ДЗ-503 и ТЗНП защиты </a:t>
            </a:r>
            <a:r>
              <a:rPr lang="ru-RU" dirty="0" smtClean="0"/>
              <a:t>3, </a:t>
            </a:r>
            <a:r>
              <a:rPr lang="ru-RU" dirty="0"/>
              <a:t>(ветвь 901-900)</a:t>
            </a:r>
          </a:p>
          <a:p>
            <a:r>
              <a:rPr lang="ru-RU" dirty="0"/>
              <a:t>запуск выдержки времени 2 ступени ТЗНП защиты 1,1 (ветвь 930-900)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Второй шаг расчёта (</a:t>
            </a:r>
            <a:r>
              <a:rPr lang="en-US" sz="2000" dirty="0"/>
              <a:t>t = 0,</a:t>
            </a:r>
            <a:r>
              <a:rPr lang="ru-RU" sz="2000" dirty="0"/>
              <a:t>55</a:t>
            </a:r>
            <a:r>
              <a:rPr lang="en-US" sz="2000" dirty="0"/>
              <a:t> </a:t>
            </a:r>
            <a:r>
              <a:rPr lang="ru-RU" sz="2000" dirty="0"/>
              <a:t>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D0302A-B7D4-4651-A36F-9604358D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29" y="2215981"/>
            <a:ext cx="5504539" cy="3508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549385-9755-47F1-958D-64CDE88E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29" y="2514001"/>
            <a:ext cx="5504539" cy="29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ЭПЗ-1636 защиты 1,1 (ветвь 930-900)</a:t>
            </a:r>
          </a:p>
          <a:p>
            <a:r>
              <a:rPr lang="ru-RU" dirty="0"/>
              <a:t>сброс выдержки времени 3 ступени ЭПЗ-1636 защиты 1,1 (ветвь 930-900) и 2 и 3 ступеней ТЗНП защиты 1,1 (ветвь 930-900)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Третий шаг расчёта (</a:t>
            </a:r>
            <a:r>
              <a:rPr lang="en-US" sz="2000" dirty="0">
                <a:cs typeface="Arial" panose="020B0604020202020204" pitchFamily="34" charset="0"/>
              </a:rPr>
              <a:t>t = </a:t>
            </a:r>
            <a:r>
              <a:rPr lang="ru-RU" sz="2000" dirty="0">
                <a:cs typeface="Arial" panose="020B0604020202020204" pitchFamily="34" charset="0"/>
              </a:rPr>
              <a:t>0,59 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FC29D2-1EEE-431E-B408-00068E37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12" y="2135160"/>
            <a:ext cx="5423756" cy="34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28828" y="4277541"/>
            <a:ext cx="2150709" cy="18266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необходимых расчётных условий для выбора основных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защит с последующим определением допустимых диапазонов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8" y="1252107"/>
            <a:ext cx="5362065" cy="469603"/>
          </a:xfrm>
        </p:spPr>
        <p:txBody>
          <a:bodyPr/>
          <a:lstStyle/>
          <a:p>
            <a:r>
              <a:rPr lang="ru-RU" sz="2700" dirty="0" smtClean="0"/>
              <a:t>Модули для автоматизации процесса выбора </a:t>
            </a:r>
            <a:r>
              <a:rPr lang="ru-RU" sz="2700" dirty="0" err="1" smtClean="0"/>
              <a:t>уставок</a:t>
            </a:r>
            <a:r>
              <a:rPr lang="ru-RU" sz="2700" dirty="0" smtClean="0"/>
              <a:t> срабатывания устройств РЗА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Проверка корректности работы устройств РЗА (основных и резервных защит) при различных конфигурациях сети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Поэтапный </a:t>
            </a:r>
            <a:r>
              <a:rPr lang="ru-RU" dirty="0"/>
              <a:t>просмотр в течение времени </a:t>
            </a:r>
            <a:r>
              <a:rPr lang="ru-RU" dirty="0" smtClean="0"/>
              <a:t> состояния группы защит и коммутационного состояния объектов сети при наличии повреждения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28828" y="3026965"/>
            <a:ext cx="2435314" cy="915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Автоматизированный расчёт </a:t>
            </a:r>
            <a:r>
              <a:rPr lang="ru-RU" sz="1700" dirty="0" err="1"/>
              <a:t>уставок</a:t>
            </a:r>
            <a:r>
              <a:rPr lang="ru-RU" sz="1700" dirty="0"/>
              <a:t> ступенчатых </a:t>
            </a:r>
            <a:r>
              <a:rPr lang="ru-RU" sz="1700" dirty="0" smtClean="0"/>
              <a:t>защит</a:t>
            </a:r>
            <a:endParaRPr lang="ru-RU" sz="1700" dirty="0"/>
          </a:p>
        </p:txBody>
      </p:sp>
      <p:sp>
        <p:nvSpPr>
          <p:cNvPr id="15" name="Объект 14"/>
          <p:cNvSpPr>
            <a:spLocks noGrp="1"/>
          </p:cNvSpPr>
          <p:nvPr>
            <p:ph idx="19"/>
          </p:nvPr>
        </p:nvSpPr>
        <p:spPr>
          <a:xfrm>
            <a:off x="3972669" y="2767619"/>
            <a:ext cx="2169908" cy="14764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 smtClean="0"/>
              <a:t>Определение минимального состава генерирующего оборудования</a:t>
            </a:r>
            <a:endParaRPr lang="ru-RU" sz="1700" dirty="0"/>
          </a:p>
        </p:txBody>
      </p:sp>
      <p:sp>
        <p:nvSpPr>
          <p:cNvPr id="16" name="Объект 15"/>
          <p:cNvSpPr>
            <a:spLocks noGrp="1"/>
          </p:cNvSpPr>
          <p:nvPr>
            <p:ph idx="20"/>
          </p:nvPr>
        </p:nvSpPr>
        <p:spPr>
          <a:xfrm>
            <a:off x="6561731" y="3063964"/>
            <a:ext cx="1842964" cy="5522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Анализ срабатывания</a:t>
            </a:r>
          </a:p>
        </p:txBody>
      </p:sp>
    </p:spTree>
    <p:extLst>
      <p:ext uri="{BB962C8B-B14F-4D97-AF65-F5344CB8AC3E}">
        <p14:creationId xmlns:p14="http://schemas.microsoft.com/office/powerpoint/2010/main" val="26599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Завершение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 результате окончания расчёта все защиты, находящиеся в замере, должны иметь одно из четырёх состояний: 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не </a:t>
            </a:r>
            <a:r>
              <a:rPr lang="ru-RU" sz="1800" dirty="0"/>
              <a:t>чувствует повреждение; 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 при коэффициенте чувствительности меньше нормативного;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не сработала вследствие сброса выдержки времени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6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="" xmlns:a16="http://schemas.microsoft.com/office/drawing/2014/main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="" xmlns:a16="http://schemas.microsoft.com/office/drawing/2014/main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="" xmlns:a16="http://schemas.microsoft.com/office/drawing/2014/main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="" xmlns:a16="http://schemas.microsoft.com/office/drawing/2014/main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="" xmlns:a16="http://schemas.microsoft.com/office/drawing/2014/main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="" xmlns:a16="http://schemas.microsoft.com/office/drawing/2014/main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621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:a16="http://schemas.microsoft.com/office/drawing/2014/main" xmlns="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xmlns="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xmlns="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:a16="http://schemas.microsoft.com/office/drawing/2014/main" xmlns="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:a16="http://schemas.microsoft.com/office/drawing/2014/main" xmlns="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Быкова Ольга Владимировна</a:t>
            </a:r>
          </a:p>
        </p:txBody>
      </p:sp>
      <p:sp>
        <p:nvSpPr>
          <p:cNvPr id="33" name="Объект 13">
            <a:extLst>
              <a:ext uri="{FF2B5EF4-FFF2-40B4-BE49-F238E27FC236}">
                <a16:creationId xmlns:a16="http://schemas.microsoft.com/office/drawing/2014/main" xmlns="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:a16="http://schemas.microsoft.com/office/drawing/2014/main" xmlns="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:a16="http://schemas.microsoft.com/office/drawing/2014/main" xmlns="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xmlns="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xmlns="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40055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/>
              <a:t>Автоматизированный расчёт </a:t>
            </a:r>
            <a:r>
              <a:rPr lang="ru-RU" sz="2400" dirty="0" err="1"/>
              <a:t>уставок</a:t>
            </a:r>
            <a:r>
              <a:rPr lang="ru-RU" sz="2400" dirty="0"/>
              <a:t> ступенчатых защит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7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Предназначен для автоматического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 с относительной селективностью одновременно по нескольким условиям, заданным пользователем. </a:t>
            </a:r>
            <a:endParaRPr lang="ru-R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расчётные </a:t>
            </a:r>
            <a:r>
              <a:rPr lang="ru-RU" sz="1400" dirty="0"/>
              <a:t>условия, сформированные модулем, основываются на языке задания команд на расчёт модуля </a:t>
            </a:r>
            <a:r>
              <a:rPr lang="ru-RU" sz="1400" dirty="0" smtClean="0"/>
              <a:t>К.У.Р.С., </a:t>
            </a:r>
            <a:r>
              <a:rPr lang="ru-RU" sz="1400" dirty="0"/>
              <a:t>который также является компонентом ПВК «АРУ РЗА</a:t>
            </a:r>
            <a:r>
              <a:rPr lang="ru-RU" sz="14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функционал </a:t>
            </a:r>
            <a:r>
              <a:rPr lang="ru-RU" sz="1400" dirty="0"/>
              <a:t>модуля значительно упрощает процесс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400" dirty="0" err="1"/>
              <a:t>уставки</a:t>
            </a:r>
            <a:r>
              <a:rPr lang="ru-RU" sz="1400" dirty="0"/>
              <a:t> в фонд </a:t>
            </a:r>
            <a:r>
              <a:rPr lang="ru-RU" sz="1400" dirty="0" smtClean="0"/>
              <a:t>РЗА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Реализация с использованием команд К.У.Р.С.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675668" y="1886856"/>
            <a:ext cx="7901595" cy="4122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400" dirty="0" smtClean="0"/>
              <a:t>Отстройка :</a:t>
            </a:r>
            <a:endParaRPr lang="en-US" sz="1400" dirty="0" smtClean="0"/>
          </a:p>
          <a:p>
            <a:pPr lvl="1"/>
            <a:r>
              <a:rPr lang="ru-RU" sz="1400" dirty="0" smtClean="0"/>
              <a:t>КЗ</a:t>
            </a:r>
          </a:p>
          <a:p>
            <a:pPr lvl="1"/>
            <a:r>
              <a:rPr lang="ru-RU" sz="1400" dirty="0" err="1" smtClean="0"/>
              <a:t>неполнофазного</a:t>
            </a:r>
            <a:r>
              <a:rPr lang="ru-RU" sz="1400" dirty="0" smtClean="0"/>
              <a:t> режима;</a:t>
            </a:r>
          </a:p>
          <a:p>
            <a:pPr lvl="1"/>
            <a:r>
              <a:rPr lang="ru-RU" sz="1400" dirty="0" smtClean="0"/>
              <a:t>нагрузочного режима;</a:t>
            </a:r>
          </a:p>
          <a:p>
            <a:pPr lvl="1"/>
            <a:r>
              <a:rPr lang="ru-RU" sz="1400" dirty="0" smtClean="0"/>
              <a:t>тока небаланса;</a:t>
            </a:r>
          </a:p>
          <a:p>
            <a:pPr lvl="1"/>
            <a:r>
              <a:rPr lang="ru-RU" sz="1400" dirty="0" smtClean="0"/>
              <a:t>универсальное условие.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 smtClean="0"/>
              <a:t>при перемещении точки повреждения</a:t>
            </a:r>
          </a:p>
          <a:p>
            <a:pPr lvl="1"/>
            <a:r>
              <a:rPr lang="ru-RU" sz="1400" dirty="0" smtClean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 smtClean="0"/>
              <a:t>согласование в каскаде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Проверка чувствительности</a:t>
            </a:r>
          </a:p>
          <a:p>
            <a:pPr lvl="1"/>
            <a:r>
              <a:rPr lang="ru-RU" sz="1400" dirty="0" smtClean="0"/>
              <a:t>по </a:t>
            </a:r>
            <a:r>
              <a:rPr lang="ru-RU" sz="1400" dirty="0" err="1" smtClean="0"/>
              <a:t>уставке</a:t>
            </a:r>
            <a:endParaRPr lang="ru-RU" sz="1400" dirty="0" smtClean="0"/>
          </a:p>
          <a:p>
            <a:pPr lvl="1"/>
            <a:r>
              <a:rPr lang="ru-RU" sz="1400" dirty="0" smtClean="0"/>
              <a:t>по току точной работы</a:t>
            </a:r>
          </a:p>
          <a:p>
            <a:pPr lvl="1"/>
            <a:r>
              <a:rPr lang="ru-RU" sz="1400" dirty="0" smtClean="0"/>
              <a:t>реле направления мощности</a:t>
            </a:r>
          </a:p>
          <a:p>
            <a:pPr lvl="1"/>
            <a:r>
              <a:rPr lang="ru-RU" sz="1400" dirty="0" smtClean="0"/>
              <a:t>реле напряжения</a:t>
            </a:r>
          </a:p>
          <a:p>
            <a:pPr lvl="1"/>
            <a:r>
              <a:rPr lang="ru-RU" sz="1400" dirty="0" smtClean="0"/>
              <a:t>устройства блокировки при качаниях</a:t>
            </a:r>
          </a:p>
          <a:p>
            <a:pPr lvl="1"/>
            <a:r>
              <a:rPr lang="ru-RU" sz="1400" dirty="0" smtClean="0"/>
              <a:t>универсальное условие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7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5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условий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653307"/>
            <a:ext cx="3562503" cy="1925771"/>
          </a:xfrm>
        </p:spPr>
        <p:txBody>
          <a:bodyPr/>
          <a:lstStyle/>
          <a:p>
            <a:r>
              <a:rPr lang="ru-RU" sz="1400" dirty="0"/>
              <a:t>для каждой ступени определяется назначение</a:t>
            </a:r>
          </a:p>
          <a:p>
            <a:r>
              <a:rPr lang="ru-RU" sz="1400" dirty="0"/>
              <a:t>автоматическое формирование расчётных условий по назначению. Особенности:</a:t>
            </a:r>
          </a:p>
          <a:p>
            <a:pPr lvl="1"/>
            <a:r>
              <a:rPr lang="ru-RU" sz="1400" dirty="0"/>
              <a:t>учёт систем выключателей для определения смежных объектов сети;</a:t>
            </a:r>
          </a:p>
          <a:p>
            <a:pPr lvl="1"/>
            <a:r>
              <a:rPr lang="ru-RU" sz="1400" dirty="0"/>
              <a:t>учёт направления действия защиты;</a:t>
            </a:r>
          </a:p>
          <a:p>
            <a:pPr lvl="1"/>
            <a:r>
              <a:rPr lang="ru-RU" sz="1400" dirty="0"/>
              <a:t>определение точек для обеспечения необходимой чувствительности; </a:t>
            </a:r>
          </a:p>
          <a:p>
            <a:r>
              <a:rPr lang="ru-RU" sz="1400" dirty="0"/>
              <a:t>пользовательское добавление расчётных условий (по шаблону или с использованием универсального условия)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68337"/>
            <a:ext cx="4775278" cy="2993035"/>
          </a:xfrm>
          <a:prstGeom prst="rect">
            <a:avLst/>
          </a:prstGeom>
        </p:spPr>
      </p:pic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</a:t>
            </a:r>
            <a:r>
              <a:rPr lang="ru-RU" dirty="0" err="1">
                <a:cs typeface="Arial" panose="020B0604020202020204" pitchFamily="34" charset="0"/>
              </a:rPr>
              <a:t>подрежимов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257891"/>
            <a:ext cx="3562503" cy="1925771"/>
          </a:xfrm>
        </p:spPr>
        <p:txBody>
          <a:bodyPr/>
          <a:lstStyle/>
          <a:p>
            <a:r>
              <a:rPr lang="ru-RU" sz="1400" dirty="0" smtClean="0"/>
              <a:t>общие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учета во всех расчётных условиях</a:t>
            </a:r>
          </a:p>
          <a:p>
            <a:r>
              <a:rPr lang="ru-RU" sz="1400" dirty="0"/>
              <a:t>а</a:t>
            </a:r>
            <a:r>
              <a:rPr lang="ru-RU" sz="1400" dirty="0" smtClean="0"/>
              <a:t>втоматическое </a:t>
            </a:r>
            <a:r>
              <a:rPr lang="ru-RU" sz="1400" dirty="0"/>
              <a:t>формирование </a:t>
            </a:r>
            <a:r>
              <a:rPr lang="ru-RU" sz="1400" dirty="0" smtClean="0"/>
              <a:t>общих </a:t>
            </a:r>
            <a:r>
              <a:rPr lang="ru-RU" sz="1400" dirty="0" err="1" smtClean="0"/>
              <a:t>подрежимов</a:t>
            </a:r>
            <a:r>
              <a:rPr lang="ru-RU" sz="1400" dirty="0" smtClean="0"/>
              <a:t>. Особенности: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сетевых элементов, примыкающих объектов и элементов генерации примыкающих станций;</a:t>
            </a:r>
          </a:p>
          <a:p>
            <a:pPr lvl="1"/>
            <a:r>
              <a:rPr lang="ru-RU" sz="1400" dirty="0"/>
              <a:t>п</a:t>
            </a:r>
            <a:r>
              <a:rPr lang="ru-RU" sz="1400" dirty="0" smtClean="0"/>
              <a:t>еребор всех возможных сочетаний отключения с учётом критерия минимального и максимально числа отключений по типу объекта;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систем выключателей.</a:t>
            </a:r>
            <a:endParaRPr lang="ru-RU" sz="1400" dirty="0"/>
          </a:p>
          <a:p>
            <a:r>
              <a:rPr lang="ru-RU" sz="1400" dirty="0" smtClean="0"/>
              <a:t>отдельные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каждого расчётного условия</a:t>
            </a:r>
            <a:endParaRPr lang="ru-RU" sz="1400" dirty="0"/>
          </a:p>
          <a:p>
            <a:r>
              <a:rPr lang="ru-RU" sz="1400" dirty="0"/>
              <a:t>б</a:t>
            </a:r>
            <a:r>
              <a:rPr lang="ru-RU" sz="1400" dirty="0" smtClean="0"/>
              <a:t>лок генерации </a:t>
            </a:r>
            <a:r>
              <a:rPr lang="ru-RU" sz="1400" dirty="0" err="1" smtClean="0"/>
              <a:t>подрежимов</a:t>
            </a:r>
            <a:endParaRPr lang="ru-RU" sz="14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54454"/>
            <a:ext cx="4775278" cy="2950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51" y="1695081"/>
            <a:ext cx="4788717" cy="4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для каждого расчётного параметра формируются диапазоны допустимых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срабатывания, сформированный в результате расчёта по условиям отстройки, согласования и отстройки по чувствительности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отдельно взятый результат можно исключить из расчёта, после этого произойдёт пересчёт диапазона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проверка чувствительности при принятых значениях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 (необходимые точки определяются автоматически, также пользователь может задать дополнительные точки)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</a:t>
            </a:r>
            <a:r>
              <a:rPr lang="ru-RU" sz="1600" dirty="0" smtClean="0"/>
              <a:t>еревод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по вторичные величины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вывод протокола по каждому условию и по всему результату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сохранение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в фонд РЗА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7" y="1870280"/>
            <a:ext cx="7901595" cy="40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Определение минимального состава генерирующего оборудования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059543"/>
            <a:ext cx="4437948" cy="51480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300" dirty="0"/>
              <a:t>При выводе в ремонт генерирующих блоков в системе изменяется </a:t>
            </a:r>
            <a:r>
              <a:rPr lang="ru-RU" sz="1300" dirty="0" err="1"/>
              <a:t>токораспределение</a:t>
            </a:r>
            <a:r>
              <a:rPr lang="ru-RU" sz="1300" dirty="0"/>
              <a:t>. Наибольшее влияние </a:t>
            </a:r>
            <a:r>
              <a:rPr lang="ru-RU" sz="1300" dirty="0" smtClean="0"/>
              <a:t>такое изменение состояния сети оказывает </a:t>
            </a:r>
            <a:r>
              <a:rPr lang="ru-RU" sz="1300" dirty="0"/>
              <a:t>на защиты, находящиеся в электрической близости к объектам отключения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/>
              <a:t>Модуль предназначен </a:t>
            </a:r>
            <a:r>
              <a:rPr lang="ru-RU" sz="1300" dirty="0"/>
              <a:t>для определения минимального количества находящегося в работе генерирующего оборудования </a:t>
            </a:r>
            <a:r>
              <a:rPr lang="ru-RU" sz="1300" dirty="0" smtClean="0"/>
              <a:t>по </a:t>
            </a:r>
            <a:r>
              <a:rPr lang="ru-RU" sz="1300" dirty="0"/>
              <a:t>условиям функционирования </a:t>
            </a:r>
            <a:r>
              <a:rPr lang="ru-RU" sz="1300" dirty="0" smtClean="0"/>
              <a:t>РЗА.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300" dirty="0" smtClean="0"/>
              <a:t>Особенности:</a:t>
            </a:r>
            <a:endParaRPr lang="ru-RU" sz="1300" dirty="0"/>
          </a:p>
          <a:p>
            <a:pPr>
              <a:lnSpc>
                <a:spcPct val="100000"/>
              </a:lnSpc>
            </a:pPr>
            <a:r>
              <a:rPr lang="ru-RU" sz="1300" dirty="0" smtClean="0"/>
              <a:t>расчётные </a:t>
            </a:r>
            <a:r>
              <a:rPr lang="ru-RU" sz="1300" dirty="0"/>
              <a:t>условия, сформированные модулем, основываются на языке задания команд на расчёт модуля </a:t>
            </a:r>
            <a:r>
              <a:rPr lang="ru-RU" sz="1300" dirty="0" smtClean="0"/>
              <a:t>К.У.Р.С., </a:t>
            </a:r>
            <a:r>
              <a:rPr lang="ru-RU" sz="1300" dirty="0"/>
              <a:t>который также является компонентом ПВК «АРУ РЗА</a:t>
            </a:r>
            <a:r>
              <a:rPr lang="ru-RU" sz="13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300" dirty="0" smtClean="0"/>
              <a:t>функционал </a:t>
            </a:r>
            <a:r>
              <a:rPr lang="ru-RU" sz="1300" dirty="0"/>
              <a:t>модуля значительно упрощает процесс расчёта </a:t>
            </a:r>
            <a:r>
              <a:rPr lang="ru-RU" sz="1300" dirty="0" err="1"/>
              <a:t>уставок</a:t>
            </a:r>
            <a:r>
              <a:rPr lang="ru-RU" sz="13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300" dirty="0" err="1"/>
              <a:t>уставки</a:t>
            </a:r>
            <a:r>
              <a:rPr lang="ru-RU" sz="1300" dirty="0"/>
              <a:t> в фонд </a:t>
            </a:r>
            <a:r>
              <a:rPr lang="ru-RU" sz="1300" dirty="0" smtClean="0"/>
              <a:t>РЗА</a:t>
            </a: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46017" y="2076192"/>
            <a:ext cx="331275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формирование </a:t>
            </a:r>
            <a:r>
              <a:rPr lang="ru-RU" sz="1400" dirty="0"/>
              <a:t>множества вариаций одновременных отключений генерирующих блоков и дополнительных элементов сети;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</a:t>
            </a:r>
            <a:r>
              <a:rPr lang="ru-RU" sz="1400" dirty="0"/>
              <a:t>для каждой итерации чувствительности и селективности действия рассматриваемых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</a:t>
            </a:r>
            <a:r>
              <a:rPr lang="ru-RU" sz="1400" dirty="0" smtClean="0"/>
              <a:t>лгоритм </a:t>
            </a:r>
            <a:r>
              <a:rPr lang="ru-RU" sz="1400" dirty="0"/>
              <a:t>полностью исключает повторения с целью расчета только уникальных вариаций;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нформативный </a:t>
            </a:r>
            <a:r>
              <a:rPr lang="ru-RU" sz="1400" dirty="0"/>
              <a:t>и удобный протокол с выводом о допустимости или недопустимости того или иного режима работы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учёт наличия основных защит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191026"/>
            <a:ext cx="7204987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Основные особенности модуля МСГО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  <a:r>
              <a:rPr lang="ru-RU" dirty="0" smtClean="0"/>
              <a:t>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>
          <a:xfrm>
            <a:off x="4980244" y="2112144"/>
            <a:ext cx="359701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задание </a:t>
            </a:r>
            <a:r>
              <a:rPr lang="ru-RU" sz="1400" dirty="0"/>
              <a:t>исходных </a:t>
            </a:r>
            <a:r>
              <a:rPr lang="ru-RU" sz="1400" dirty="0" smtClean="0"/>
              <a:t>данных: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электрическая </a:t>
            </a:r>
            <a:r>
              <a:rPr lang="ru-RU" sz="1400" dirty="0"/>
              <a:t>станция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блоки </a:t>
            </a:r>
            <a:r>
              <a:rPr lang="ru-RU" sz="1400" dirty="0"/>
              <a:t>«генератор + трансформатор»;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дополнительно </a:t>
            </a:r>
            <a:r>
              <a:rPr lang="ru-RU" sz="1400" dirty="0"/>
              <a:t>манипулируемые элементы;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анализируемые </a:t>
            </a:r>
            <a:r>
              <a:rPr lang="ru-RU" sz="1400" dirty="0"/>
              <a:t>защиты;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начальный </a:t>
            </a:r>
            <a:r>
              <a:rPr lang="ru-RU" sz="1400" dirty="0"/>
              <a:t>режим работы сети.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расчет </a:t>
            </a:r>
            <a:r>
              <a:rPr lang="ru-RU" sz="1400" dirty="0"/>
              <a:t>множества уникальных вариаций состава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анализ </a:t>
            </a:r>
            <a:r>
              <a:rPr lang="ru-RU" sz="1400" dirty="0"/>
              <a:t>результатов расчета с целью определения допустимости каждого из составов;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вывод </a:t>
            </a:r>
            <a:r>
              <a:rPr lang="ru-RU" sz="1400" dirty="0"/>
              <a:t>протокола.</a:t>
            </a:r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8"/>
          </p:nvPr>
        </p:nvSpPr>
        <p:spPr>
          <a:xfrm>
            <a:off x="1344967" y="1707121"/>
            <a:ext cx="3313809" cy="304015"/>
          </a:xfrm>
        </p:spPr>
        <p:txBody>
          <a:bodyPr/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9"/>
          </p:nvPr>
        </p:nvSpPr>
        <p:spPr>
          <a:xfrm>
            <a:off x="4979195" y="1615863"/>
            <a:ext cx="3997474" cy="395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Последовательность расчёта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581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1785</Words>
  <Application>Microsoft Office PowerPoint</Application>
  <PresentationFormat>Экран (4:3)</PresentationFormat>
  <Paragraphs>268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НТЦ ЕЭС 2020</vt:lpstr>
      <vt:lpstr>ПВК «АРУ РЗА»</vt:lpstr>
      <vt:lpstr>Модули для автоматизации процесса выбора уставок срабатывания устройств РЗА</vt:lpstr>
      <vt:lpstr>Автоматизированный расчёт уставок ступенчатых защит </vt:lpstr>
      <vt:lpstr>Реализация с использованием команд К.У.Р.С.</vt:lpstr>
      <vt:lpstr>Формирование условий расчёта</vt:lpstr>
      <vt:lpstr>Формирование подрежимов</vt:lpstr>
      <vt:lpstr>Результат расчёта</vt:lpstr>
      <vt:lpstr>Определение минимального состава генерирующего оборудования</vt:lpstr>
      <vt:lpstr>Основные особенности модуля МСГО</vt:lpstr>
      <vt:lpstr>Исходные данные</vt:lpstr>
      <vt:lpstr>Результат расчёта</vt:lpstr>
      <vt:lpstr>Анализ срабатывания устройств РЗА</vt:lpstr>
      <vt:lpstr>Состояния ступеней защиты </vt:lpstr>
      <vt:lpstr>Управление расчётом</vt:lpstr>
      <vt:lpstr>Пример расчёта </vt:lpstr>
      <vt:lpstr>Задание отказа защит</vt:lpstr>
      <vt:lpstr>Первый шаг расчёта (t = 0,4 с)  </vt:lpstr>
      <vt:lpstr>Второй шаг расчёта (t = 0,55 с)</vt:lpstr>
      <vt:lpstr>Третий шаг расчёта (t = 0,59 с)</vt:lpstr>
      <vt:lpstr>Завершение расчёта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Evgenia Nadobnaya</dc:creator>
  <cp:lastModifiedBy>NIIPT33</cp:lastModifiedBy>
  <cp:revision>54</cp:revision>
  <dcterms:created xsi:type="dcterms:W3CDTF">2020-11-24T08:26:07Z</dcterms:created>
  <dcterms:modified xsi:type="dcterms:W3CDTF">2021-05-11T06:26:13Z</dcterms:modified>
</cp:coreProperties>
</file>