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7" r:id="rId2"/>
    <p:sldId id="261" r:id="rId3"/>
    <p:sldId id="263" r:id="rId4"/>
    <p:sldId id="275" r:id="rId5"/>
    <p:sldId id="278" r:id="rId6"/>
    <p:sldId id="279" r:id="rId7"/>
    <p:sldId id="280" r:id="rId8"/>
    <p:sldId id="264" r:id="rId9"/>
    <p:sldId id="281" r:id="rId10"/>
    <p:sldId id="282" r:id="rId11"/>
    <p:sldId id="283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58" r:id="rId22"/>
    <p:sldId id="259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8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34667-A6CB-4491-8ABD-33805DA4899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9617-6B34-4B9D-8630-CBD1DC46E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9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9898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5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3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2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8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6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8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1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4" y="276226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5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3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4" y="5083141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8" y="415603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6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7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2119797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2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9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4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4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20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1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7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9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4237552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931028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9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2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9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50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3747778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5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4" y="3754315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441254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9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2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2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urza.ru" TargetMode="External"/><Relationship Id="rId2" Type="http://schemas.openxmlformats.org/officeDocument/2006/relationships/hyperlink" Target="mailto:ntcees@nsk.so-ups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rurza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31"/>
          <p:cNvSpPr>
            <a:spLocks noGrp="1"/>
          </p:cNvSpPr>
          <p:nvPr>
            <p:ph type="subTitle" idx="1"/>
          </p:nvPr>
        </p:nvSpPr>
        <p:spPr>
          <a:xfrm>
            <a:off x="699496" y="3203805"/>
            <a:ext cx="4791268" cy="729252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dirty="0"/>
              <a:t>Автоматизация выбора </a:t>
            </a:r>
            <a:r>
              <a:rPr lang="ru-RU" dirty="0" err="1"/>
              <a:t>уставок</a:t>
            </a:r>
            <a:r>
              <a:rPr lang="ru-RU" dirty="0"/>
              <a:t> устройств </a:t>
            </a:r>
            <a:r>
              <a:rPr lang="ru-RU" dirty="0" smtClean="0"/>
              <a:t>РЗА</a:t>
            </a:r>
            <a:endParaRPr lang="ru-RU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90916" y="2841294"/>
            <a:ext cx="4799848" cy="362511"/>
          </a:xfrm>
        </p:spPr>
        <p:txBody>
          <a:bodyPr/>
          <a:lstStyle/>
          <a:p>
            <a:r>
              <a:rPr lang="ru-RU" dirty="0" smtClean="0"/>
              <a:t>ПВК «АРУ РЗА»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>
          <a:xfrm>
            <a:off x="684312" y="4168207"/>
            <a:ext cx="1565274" cy="342900"/>
          </a:xfrm>
        </p:spPr>
        <p:txBody>
          <a:bodyPr/>
          <a:lstStyle/>
          <a:p>
            <a:pPr lvl="0"/>
            <a:r>
              <a:rPr lang="ru-RU" sz="800" dirty="0" smtClean="0">
                <a:solidFill>
                  <a:srgbClr val="FFFFFF"/>
                </a:solidFill>
              </a:rPr>
              <a:t>Казань, 2021</a:t>
            </a:r>
            <a:endParaRPr lang="ru-RU" sz="800" dirty="0">
              <a:solidFill>
                <a:srgbClr val="FFFFFF"/>
              </a:solidFill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E63312"/>
                </a:solidFill>
                <a:ea typeface="Times New Roman"/>
              </a:rPr>
              <a:t>ntc@ntcees.ru</a:t>
            </a:r>
            <a:endParaRPr lang="ru-RU" dirty="0">
              <a:solidFill>
                <a:srgbClr val="E6331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43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7900994" cy="624121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Исходные данные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Определение минимального состава генерирующего оборудования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08" y="1507438"/>
            <a:ext cx="5556513" cy="4854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8" y="1507438"/>
            <a:ext cx="7901595" cy="4858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68" y="1503411"/>
            <a:ext cx="7901595" cy="48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11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5826732" cy="469603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Результат расчёта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75668" y="1870280"/>
            <a:ext cx="7901595" cy="3906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/>
              <a:t>Определяется состояние элементов расчёта: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с</a:t>
            </a:r>
            <a:r>
              <a:rPr lang="ru-RU" sz="1600" b="1" dirty="0" smtClean="0"/>
              <a:t>тупень</a:t>
            </a:r>
            <a:r>
              <a:rPr lang="ru-RU" sz="1600" dirty="0" smtClean="0"/>
              <a:t> – соблюдение условий селективности и чувствительности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з</a:t>
            </a:r>
            <a:r>
              <a:rPr lang="ru-RU" sz="1600" b="1" dirty="0" smtClean="0"/>
              <a:t>ащита</a:t>
            </a:r>
            <a:r>
              <a:rPr lang="ru-RU" sz="1600" dirty="0" smtClean="0"/>
              <a:t> – соблюдение требований всех дочерних ступеней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з</a:t>
            </a:r>
            <a:r>
              <a:rPr lang="ru-RU" sz="1600" b="1" dirty="0" smtClean="0"/>
              <a:t>ащищаемый объект </a:t>
            </a:r>
            <a:r>
              <a:rPr lang="ru-RU" sz="1600" dirty="0" smtClean="0"/>
              <a:t>– соблюдение условия надёжной защиты объекта в данной вариации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в</a:t>
            </a:r>
            <a:r>
              <a:rPr lang="ru-RU" sz="1600" b="1" dirty="0" smtClean="0"/>
              <a:t>ариация</a:t>
            </a:r>
            <a:r>
              <a:rPr lang="ru-RU" sz="1600" dirty="0" smtClean="0"/>
              <a:t> – соблюдение условий по всем защищаемым объектам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Реализованы мероприятия по вводу в допустимую область:</a:t>
            </a: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учёт каскадного действия защит</a:t>
            </a: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отключение только генератора в блоке</a:t>
            </a: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пользовательский перевод в допустимые состояние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Просмотр подробных протоколов по каждому расчёту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Автоматическое формирование приказа на языке К.У.Р.С. для граничных состояний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Построение таблицы МСГО</a:t>
            </a:r>
            <a:endParaRPr lang="ru-RU" sz="1600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Определение минимального состава генерирующего оборудования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1862024"/>
            <a:ext cx="7901595" cy="39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274" y="1976338"/>
            <a:ext cx="3535690" cy="469603"/>
          </a:xfrm>
        </p:spPr>
        <p:txBody>
          <a:bodyPr/>
          <a:lstStyle/>
          <a:p>
            <a:r>
              <a:rPr lang="ru-RU" sz="2400" dirty="0" smtClean="0"/>
              <a:t>Анализ срабатывания устройств РЗА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315" y="1301526"/>
            <a:ext cx="4437948" cy="563267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Позволяет </a:t>
            </a:r>
            <a:r>
              <a:rPr lang="ru-RU" sz="1400" dirty="0"/>
              <a:t>определять состояние группы защит в выбранный момент времени при наличии повреждения на сети. Для работы с модулем необходимо задать на сети начальные расчётные условия (установить повреждения и задать коммутации</a:t>
            </a:r>
            <a:r>
              <a:rPr lang="ru-RU" sz="1400" dirty="0" smtClean="0"/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dirty="0"/>
              <a:t>количество повреждений и защит в замере может быть произвольным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модуль </a:t>
            </a:r>
            <a:r>
              <a:rPr lang="ru-RU" dirty="0"/>
              <a:t>производит расчёт дерева событий, построенного на основании времен срабатывания защит, добавленных в замер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в </a:t>
            </a:r>
            <a:r>
              <a:rPr lang="ru-RU" dirty="0"/>
              <a:t>каждый момент времени для каждой ступени защиты из выбранного списка производится расчёт </a:t>
            </a:r>
            <a:r>
              <a:rPr lang="ru-RU" dirty="0" smtClean="0"/>
              <a:t>чувствительности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при </a:t>
            </a:r>
            <a:r>
              <a:rPr lang="ru-RU" dirty="0"/>
              <a:t>прохождении итерации защита может производить модификации на сети, а именно отключение ветви, на которой установлена защита, со стороны узла </a:t>
            </a:r>
            <a:r>
              <a:rPr lang="ru-RU" dirty="0" smtClean="0"/>
              <a:t>установки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имеется возможность редактирования режима в каждый момент времени для моделирования различных вариантов </a:t>
            </a:r>
            <a:r>
              <a:rPr lang="ru-RU" dirty="0"/>
              <a:t>развития </a:t>
            </a:r>
            <a:r>
              <a:rPr lang="ru-RU" dirty="0" smtClean="0"/>
              <a:t>аварии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14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5524506" cy="624121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Состояния ступеней защиты</a:t>
            </a:r>
            <a:br>
              <a:rPr lang="ru-RU" dirty="0"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/>
              <a:t>не </a:t>
            </a:r>
            <a:r>
              <a:rPr lang="ru-RU" sz="1600" b="1" dirty="0" err="1"/>
              <a:t>чувс</a:t>
            </a:r>
            <a:r>
              <a:rPr lang="ru-RU" sz="1600" dirty="0"/>
              <a:t>. - расчётный коэффициент чувствительности оказался меньше требуемого. Программа делает вывод о том, что данная ступень защиты не чувствует повреждение с требуемым коэффициентом чувствительности;</a:t>
            </a:r>
          </a:p>
          <a:p>
            <a:r>
              <a:rPr lang="ru-RU" sz="1600" b="1" dirty="0" smtClean="0"/>
              <a:t>отсчёт </a:t>
            </a:r>
            <a:r>
              <a:rPr lang="ru-RU" sz="1600" b="1" dirty="0"/>
              <a:t>вв. </a:t>
            </a:r>
            <a:r>
              <a:rPr lang="ru-RU" sz="1600" dirty="0"/>
              <a:t>- расчётный коэффициент чувствительности больше или равен требуемому. Защита начинает отсчёт выдержки времени. В каждый следующий момент времени проверяется удержание защиты в модифицированной сети.</a:t>
            </a:r>
          </a:p>
          <a:p>
            <a:r>
              <a:rPr lang="ru-RU" sz="1600" b="1" dirty="0"/>
              <a:t>отказ</a:t>
            </a:r>
            <a:r>
              <a:rPr lang="ru-RU" sz="1600" dirty="0"/>
              <a:t> - отказ защиты. Отказ задаётся пользователем путём вызова соответствующей функции из контекстного меню строки таблицы.</a:t>
            </a:r>
          </a:p>
          <a:p>
            <a:r>
              <a:rPr lang="ru-RU" sz="1600" b="1" dirty="0" err="1" smtClean="0"/>
              <a:t>откл</a:t>
            </a:r>
            <a:r>
              <a:rPr lang="ru-RU" sz="1600" b="1" dirty="0"/>
              <a:t>. </a:t>
            </a:r>
            <a:r>
              <a:rPr lang="ru-RU" sz="1600" dirty="0"/>
              <a:t>- защита сработала и отключила ветвь со стороны установки защиты. Защита принимает данное состояние в случае, если расчётный коэффициент чувствительности оказался больше требуемого, а выдержка времени либо равна 0, либо стала меньше времени с момента когда защита почувствовала повреждение.</a:t>
            </a:r>
          </a:p>
          <a:p>
            <a:r>
              <a:rPr lang="ru-RU" sz="1600" b="1" dirty="0"/>
              <a:t>сброшена вв. </a:t>
            </a:r>
            <a:r>
              <a:rPr lang="ru-RU" sz="1600" dirty="0"/>
              <a:t>– сброшен отсчёт выдержки времени в результате срабатывания другой защиты.</a:t>
            </a:r>
          </a:p>
          <a:p>
            <a:r>
              <a:rPr lang="ru-RU" sz="1600" b="1" dirty="0" err="1"/>
              <a:t>откл</a:t>
            </a:r>
            <a:r>
              <a:rPr lang="ru-RU" sz="1600" b="1" dirty="0"/>
              <a:t>. </a:t>
            </a:r>
            <a:r>
              <a:rPr lang="ru-RU" sz="1600" b="1" dirty="0" err="1"/>
              <a:t>ненормат</a:t>
            </a:r>
            <a:r>
              <a:rPr lang="ru-RU" sz="1600" b="1" dirty="0"/>
              <a:t>. </a:t>
            </a:r>
            <a:r>
              <a:rPr lang="ru-RU" sz="1600" dirty="0"/>
              <a:t>– защита сработала, но коэффициент чувствительности меньше нормативного.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</p:txBody>
      </p:sp>
    </p:spTree>
    <p:extLst>
      <p:ext uri="{BB962C8B-B14F-4D97-AF65-F5344CB8AC3E}">
        <p14:creationId xmlns:p14="http://schemas.microsoft.com/office/powerpoint/2010/main" val="85364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5524506" cy="624121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Управление расчётом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1563394"/>
            <a:ext cx="790159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1" dirty="0" err="1"/>
              <a:t>Авторасчёт</a:t>
            </a:r>
            <a:r>
              <a:rPr lang="ru-RU" sz="1400" b="1" dirty="0"/>
              <a:t> </a:t>
            </a:r>
            <a:r>
              <a:rPr lang="ru-RU" sz="1400" dirty="0"/>
              <a:t>–</a:t>
            </a:r>
            <a:r>
              <a:rPr lang="ru-RU" sz="1400" b="1" dirty="0"/>
              <a:t> </a:t>
            </a:r>
            <a:r>
              <a:rPr lang="ru-RU" sz="1400" dirty="0"/>
              <a:t> автоматический расчёт всех итераций до момента срабатывания или не чувствительности защит</a:t>
            </a:r>
            <a:r>
              <a:rPr lang="ru-RU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Перейти </a:t>
            </a:r>
            <a:r>
              <a:rPr lang="ru-RU" sz="1400" b="1" dirty="0" smtClean="0"/>
              <a:t>к </a:t>
            </a:r>
            <a:r>
              <a:rPr lang="ru-RU" sz="1400" dirty="0"/>
              <a:t>– переход на произвольный момент времени.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Рассчитать один шаг </a:t>
            </a:r>
            <a:r>
              <a:rPr lang="ru-RU" sz="1400" dirty="0"/>
              <a:t>– расчёт следующего шага.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К началу расчёта </a:t>
            </a:r>
            <a:r>
              <a:rPr lang="ru-RU" sz="1400" dirty="0"/>
              <a:t>– переход к первой расчётной </a:t>
            </a:r>
            <a:r>
              <a:rPr lang="ru-RU" sz="1400" dirty="0" smtClean="0"/>
              <a:t>итерации.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Шаг </a:t>
            </a:r>
            <a:r>
              <a:rPr lang="ru-RU" sz="1400" b="1" dirty="0"/>
              <a:t>назад </a:t>
            </a:r>
            <a:r>
              <a:rPr lang="ru-RU" sz="1400" dirty="0"/>
              <a:t>– перейти к предыдущему рассчитанному шагу. Предназначена для отображения состояния защит на предыдущем от текущего шаге.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Шаг вперед </a:t>
            </a:r>
            <a:r>
              <a:rPr lang="ru-RU" sz="1400" dirty="0"/>
              <a:t>– перейти к следующему рассчитанному шагу. Предназначена для отображения состояния защит на следующем от текущего шаге.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b="1" dirty="0" err="1" smtClean="0"/>
              <a:t>Авторасчёт</a:t>
            </a:r>
            <a:r>
              <a:rPr lang="ru-RU" sz="1400" dirty="0" smtClean="0"/>
              <a:t> </a:t>
            </a:r>
            <a:r>
              <a:rPr lang="ru-RU" sz="1400" dirty="0"/>
              <a:t>–  автоматический расчёт всех итераций до момента срабатывания или не чувствительности защит.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В конец расчета </a:t>
            </a:r>
            <a:r>
              <a:rPr lang="ru-RU" sz="1400" dirty="0"/>
              <a:t>–  переход к последней расчётной </a:t>
            </a:r>
            <a:r>
              <a:rPr lang="ru-RU" sz="1400" dirty="0" smtClean="0"/>
              <a:t>итерации.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Протокол</a:t>
            </a:r>
            <a:r>
              <a:rPr lang="ru-RU" sz="1400" dirty="0" smtClean="0"/>
              <a:t> </a:t>
            </a:r>
            <a:r>
              <a:rPr lang="ru-RU" sz="1400" dirty="0"/>
              <a:t>– переход к сформированному в результате расчёта протоколу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</a:pPr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D79938-C1F4-40CC-92D8-DE7C542D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5528026"/>
            <a:ext cx="7901595" cy="8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  <a:p>
            <a:endParaRPr lang="ru-RU" dirty="0"/>
          </a:p>
        </p:txBody>
      </p:sp>
      <p:pic>
        <p:nvPicPr>
          <p:cNvPr id="9" name="Объект 3">
            <a:extLst>
              <a:ext uri="{FF2B5EF4-FFF2-40B4-BE49-F238E27FC236}">
                <a16:creationId xmlns="" xmlns:a16="http://schemas.microsoft.com/office/drawing/2014/main" id="{F6024F6C-1E57-4A5E-A07C-9E2BA52F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173" y="1746377"/>
            <a:ext cx="6049090" cy="43148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A8C7BCE-3A12-4219-B628-D75B614F8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8"/>
          <a:stretch/>
        </p:blipFill>
        <p:spPr>
          <a:xfrm>
            <a:off x="2528173" y="1746378"/>
            <a:ext cx="6049090" cy="42653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68820B-4CEF-44B9-BDF3-43A651DA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5" y="1746376"/>
            <a:ext cx="5634038" cy="47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7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</a:t>
            </a:r>
            <a:r>
              <a:rPr lang="ru-RU" dirty="0" smtClean="0"/>
              <a:t>РЗА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Пример </a:t>
            </a:r>
            <a:r>
              <a:rPr lang="ru-RU" dirty="0">
                <a:cs typeface="Arial" panose="020B0604020202020204" pitchFamily="34" charset="0"/>
              </a:rPr>
              <a:t>расчёта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6268" y="1088726"/>
            <a:ext cx="4810131" cy="624121"/>
          </a:xfrm>
        </p:spPr>
        <p:txBody>
          <a:bodyPr/>
          <a:lstStyle/>
          <a:p>
            <a:r>
              <a:rPr lang="ru-RU" dirty="0" smtClean="0"/>
              <a:t>Задание отказа защит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F477C1-1AFA-4EDD-BBF5-1D86E965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4" y="1503181"/>
            <a:ext cx="7212253" cy="47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3026757"/>
            <a:ext cx="2877846" cy="2485043"/>
          </a:xfrm>
        </p:spPr>
        <p:txBody>
          <a:bodyPr/>
          <a:lstStyle/>
          <a:p>
            <a:r>
              <a:rPr lang="ru-RU" dirty="0"/>
              <a:t>срабатывание 2 ступени ТЗНП защиты 6,1 (ветвь 18559-922) при коэффициенте чувствительности больше 1, но меньше нормативного</a:t>
            </a:r>
          </a:p>
          <a:p>
            <a:r>
              <a:rPr lang="ru-RU" dirty="0"/>
              <a:t>сброс выдержки времени 2 и 3 ступеней ТЗНП защиты 2,1 (ветвь 18652-900)</a:t>
            </a:r>
          </a:p>
          <a:p>
            <a:r>
              <a:rPr lang="ru-RU" dirty="0"/>
              <a:t>сброс выдержки времени 3 ступени ТЗНП защиты 6,1 (ветвь 18559-922)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668" y="1665557"/>
            <a:ext cx="2877244" cy="469603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Первый шаг расчёта (</a:t>
            </a:r>
            <a:r>
              <a:rPr lang="en-US" sz="2000" dirty="0"/>
              <a:t>t = 0,4 </a:t>
            </a:r>
            <a:r>
              <a:rPr lang="ru-RU" sz="2000" dirty="0"/>
              <a:t>с)</a:t>
            </a:r>
            <a:br>
              <a:rPr lang="ru-RU" sz="2000" dirty="0"/>
            </a:br>
            <a:r>
              <a:rPr lang="ru-RU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D3EE7F7-95F7-4E26-A9D9-95E4F784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30" y="2215981"/>
            <a:ext cx="5504539" cy="36483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B17E130-FBB6-4DDA-B062-81A34B8C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30" y="1315926"/>
            <a:ext cx="5504539" cy="48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1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3026757"/>
            <a:ext cx="2796461" cy="2485043"/>
          </a:xfrm>
        </p:spPr>
        <p:txBody>
          <a:bodyPr/>
          <a:lstStyle/>
          <a:p>
            <a:r>
              <a:rPr lang="ru-RU" dirty="0"/>
              <a:t>срабатывание 2 ступени ДЗ-503 защиты 3,1 (ветвь 901-900) при коэффициенте чувствительности больше 1, но меньше нормативного</a:t>
            </a:r>
          </a:p>
          <a:p>
            <a:r>
              <a:rPr lang="ru-RU" dirty="0"/>
              <a:t>сброс </a:t>
            </a:r>
            <a:r>
              <a:rPr lang="ru-RU" dirty="0" smtClean="0"/>
              <a:t>ВВ 3 </a:t>
            </a:r>
            <a:r>
              <a:rPr lang="ru-RU" dirty="0"/>
              <a:t>ступеней ДЗ-503 и ТЗНП защиты </a:t>
            </a:r>
            <a:r>
              <a:rPr lang="ru-RU" dirty="0" smtClean="0"/>
              <a:t>3, </a:t>
            </a:r>
            <a:r>
              <a:rPr lang="ru-RU" dirty="0"/>
              <a:t>(ветвь 901-900)</a:t>
            </a:r>
          </a:p>
          <a:p>
            <a:r>
              <a:rPr lang="ru-RU" dirty="0"/>
              <a:t>запуск выдержки времени 2 ступени ТЗНП защиты 1,1 (ветвь 930-900)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668" y="1665557"/>
            <a:ext cx="2877244" cy="469603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Второй шаг расчёта (</a:t>
            </a:r>
            <a:r>
              <a:rPr lang="en-US" sz="2000" dirty="0"/>
              <a:t>t = 0,</a:t>
            </a:r>
            <a:r>
              <a:rPr lang="ru-RU" sz="2000" dirty="0"/>
              <a:t>55</a:t>
            </a:r>
            <a:r>
              <a:rPr lang="en-US" sz="2000" dirty="0"/>
              <a:t> </a:t>
            </a:r>
            <a:r>
              <a:rPr lang="ru-RU" sz="2000" dirty="0"/>
              <a:t>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4D0302A-B7D4-4651-A36F-9604358DC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29" y="2215981"/>
            <a:ext cx="5504539" cy="35080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7549385-9755-47F1-958D-64CDE88E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29" y="2514001"/>
            <a:ext cx="5504539" cy="29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0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3026757"/>
            <a:ext cx="2796461" cy="2485043"/>
          </a:xfrm>
        </p:spPr>
        <p:txBody>
          <a:bodyPr/>
          <a:lstStyle/>
          <a:p>
            <a:r>
              <a:rPr lang="ru-RU" dirty="0"/>
              <a:t>срабатывание 2 ступени ЭПЗ-1636 защиты 1,1 (ветвь 930-900)</a:t>
            </a:r>
          </a:p>
          <a:p>
            <a:r>
              <a:rPr lang="ru-RU" dirty="0"/>
              <a:t>сброс выдержки времени 3 ступени ЭПЗ-1636 защиты 1,1 (ветвь 930-900) и 2 и 3 ступеней ТЗНП защиты 1,1 (ветвь 930-900)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668" y="1665557"/>
            <a:ext cx="2877244" cy="469603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Третий шаг расчёта (</a:t>
            </a:r>
            <a:r>
              <a:rPr lang="en-US" sz="2000" dirty="0">
                <a:cs typeface="Arial" panose="020B0604020202020204" pitchFamily="34" charset="0"/>
              </a:rPr>
              <a:t>t = </a:t>
            </a:r>
            <a:r>
              <a:rPr lang="ru-RU" sz="2000" dirty="0">
                <a:cs typeface="Arial" panose="020B0604020202020204" pitchFamily="34" charset="0"/>
              </a:rPr>
              <a:t>0,59 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7FC29D2-1EEE-431E-B408-00068E37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912" y="2135160"/>
            <a:ext cx="5423756" cy="34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28828" y="4277541"/>
            <a:ext cx="2150709" cy="18266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Формирование необходимых расчётных условий для выбора основных </a:t>
            </a:r>
            <a:r>
              <a:rPr lang="ru-RU" dirty="0" err="1" smtClean="0"/>
              <a:t>уставок</a:t>
            </a:r>
            <a:r>
              <a:rPr lang="ru-RU" dirty="0" smtClean="0"/>
              <a:t> срабатывания защит с последующим определением допустимых диапазонов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5668" y="1252107"/>
            <a:ext cx="5362065" cy="469603"/>
          </a:xfrm>
        </p:spPr>
        <p:txBody>
          <a:bodyPr/>
          <a:lstStyle/>
          <a:p>
            <a:r>
              <a:rPr lang="ru-RU" sz="2700" dirty="0" smtClean="0"/>
              <a:t>Модули для автоматизации процесса выбора </a:t>
            </a:r>
            <a:r>
              <a:rPr lang="ru-RU" sz="2700" dirty="0" err="1" smtClean="0"/>
              <a:t>уставок</a:t>
            </a:r>
            <a:r>
              <a:rPr lang="ru-RU" sz="2700" dirty="0" smtClean="0"/>
              <a:t> срабатывания устройств РЗА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2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Проверка корректности работы устройств РЗА (основных и резервных защит) при различных конфигурациях сети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Поэтапный </a:t>
            </a:r>
            <a:r>
              <a:rPr lang="ru-RU" dirty="0"/>
              <a:t>просмотр в течение времени </a:t>
            </a:r>
            <a:r>
              <a:rPr lang="ru-RU" dirty="0" smtClean="0"/>
              <a:t> состояния группы защит и коммутационного состояния объектов сети при наличии повреждения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8"/>
          </p:nvPr>
        </p:nvSpPr>
        <p:spPr>
          <a:xfrm>
            <a:off x="1328828" y="3026965"/>
            <a:ext cx="2435314" cy="915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/>
              <a:t>Автоматизированный расчёт </a:t>
            </a:r>
            <a:r>
              <a:rPr lang="ru-RU" sz="1700" dirty="0" err="1"/>
              <a:t>уставок</a:t>
            </a:r>
            <a:r>
              <a:rPr lang="ru-RU" sz="1700" dirty="0"/>
              <a:t> ступенчатых </a:t>
            </a:r>
            <a:r>
              <a:rPr lang="ru-RU" sz="1700" dirty="0" smtClean="0"/>
              <a:t>защит</a:t>
            </a:r>
            <a:endParaRPr lang="ru-RU" sz="1700" dirty="0"/>
          </a:p>
        </p:txBody>
      </p:sp>
      <p:sp>
        <p:nvSpPr>
          <p:cNvPr id="15" name="Объект 14"/>
          <p:cNvSpPr>
            <a:spLocks noGrp="1"/>
          </p:cNvSpPr>
          <p:nvPr>
            <p:ph idx="19"/>
          </p:nvPr>
        </p:nvSpPr>
        <p:spPr>
          <a:xfrm>
            <a:off x="3972669" y="2767619"/>
            <a:ext cx="2169908" cy="14764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 smtClean="0"/>
              <a:t>Определение минимального состава генерирующего оборудования</a:t>
            </a:r>
            <a:endParaRPr lang="ru-RU" sz="1700" dirty="0"/>
          </a:p>
        </p:txBody>
      </p:sp>
      <p:sp>
        <p:nvSpPr>
          <p:cNvPr id="16" name="Объект 15"/>
          <p:cNvSpPr>
            <a:spLocks noGrp="1"/>
          </p:cNvSpPr>
          <p:nvPr>
            <p:ph idx="20"/>
          </p:nvPr>
        </p:nvSpPr>
        <p:spPr>
          <a:xfrm>
            <a:off x="6561731" y="3063964"/>
            <a:ext cx="1842964" cy="5522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/>
              <a:t>Анализ срабатывания</a:t>
            </a:r>
          </a:p>
        </p:txBody>
      </p:sp>
    </p:spTree>
    <p:extLst>
      <p:ext uri="{BB962C8B-B14F-4D97-AF65-F5344CB8AC3E}">
        <p14:creationId xmlns:p14="http://schemas.microsoft.com/office/powerpoint/2010/main" val="265996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5524506" cy="624121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Завершение расчёта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В результате окончания расчёта все защиты, находящиеся в замере, должны иметь одно из четырёх состояний: </a:t>
            </a: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dirty="0" smtClean="0"/>
              <a:t>не </a:t>
            </a:r>
            <a:r>
              <a:rPr lang="ru-RU" sz="1800" dirty="0"/>
              <a:t>чувствует повреждение; 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защита сработала и отключила ветвь со стороны установки;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защита сработала и отключила ветвь со стороны установки при коэффициенте чувствительности меньше нормативного;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защита не сработала вследствие сброса выдержки времени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62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84313" y="5083139"/>
            <a:ext cx="4391743" cy="1180091"/>
          </a:xfrm>
        </p:spPr>
        <p:txBody>
          <a:bodyPr/>
          <a:lstStyle/>
          <a:p>
            <a:r>
              <a:rPr lang="ru-RU" dirty="0" smtClean="0"/>
              <a:t>АО «НТЦ ЕЭС Противоаварийное управление»</a:t>
            </a:r>
            <a:br>
              <a:rPr lang="ru-RU" dirty="0" smtClean="0"/>
            </a:br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</a:t>
            </a:r>
            <a:r>
              <a:rPr lang="en-US" b="1" dirty="0" smtClean="0"/>
              <a:t>2</a:t>
            </a:r>
            <a:r>
              <a:rPr lang="ru-RU" b="1" dirty="0" smtClean="0"/>
              <a:t> </a:t>
            </a:r>
            <a:r>
              <a:rPr lang="en-US" dirty="0" smtClean="0"/>
              <a:t>БЦ </a:t>
            </a:r>
            <a:r>
              <a:rPr lang="en-US" dirty="0"/>
              <a:t>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</a:t>
            </a:r>
            <a:r>
              <a:rPr lang="ru-RU" dirty="0" smtClean="0"/>
              <a:t>8</a:t>
            </a:r>
            <a:br>
              <a:rPr lang="ru-RU" dirty="0" smtClean="0"/>
            </a:br>
            <a:r>
              <a:rPr lang="ru-RU" dirty="0" smtClean="0"/>
              <a:t>Телефон: </a:t>
            </a:r>
            <a:r>
              <a:rPr lang="en-US" dirty="0"/>
              <a:t>+7 (383) 328-12-5</a:t>
            </a:r>
            <a:r>
              <a:rPr lang="ru-RU" dirty="0" smtClean="0"/>
              <a:t>4 ; факс:  </a:t>
            </a:r>
            <a:r>
              <a:rPr lang="en-US" dirty="0" smtClean="0"/>
              <a:t>+</a:t>
            </a:r>
            <a:r>
              <a:rPr lang="en-US" dirty="0"/>
              <a:t>7 (383) 328-12-5</a:t>
            </a:r>
            <a:r>
              <a:rPr lang="ru-RU" dirty="0" smtClean="0"/>
              <a:t>1</a:t>
            </a:r>
            <a:br>
              <a:rPr lang="ru-RU" dirty="0" smtClean="0"/>
            </a:b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 </a:t>
            </a:r>
            <a:r>
              <a:rPr lang="en-US" u="sng" dirty="0" smtClean="0">
                <a:hlinkClick r:id="rId2"/>
              </a:rPr>
              <a:t>ntcees@nsk.so-ups.ru</a:t>
            </a:r>
            <a:r>
              <a:rPr lang="en-US" dirty="0"/>
              <a:t>	</a:t>
            </a:r>
            <a:r>
              <a:rPr lang="en-US" u="sng" dirty="0" smtClean="0">
                <a:hlinkClick r:id="rId3"/>
              </a:rPr>
              <a:t>info@arurza.ru</a:t>
            </a:r>
            <a:endParaRPr lang="ru-RU" u="sng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ntc@ntcees.ru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754562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www.arurza.ru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4717292" y="1608903"/>
            <a:ext cx="3153818" cy="1001991"/>
          </a:xfrm>
        </p:spPr>
        <p:txBody>
          <a:bodyPr/>
          <a:lstStyle/>
          <a:p>
            <a:r>
              <a:rPr lang="ru-RU" sz="8800" dirty="0">
                <a:solidFill>
                  <a:srgbClr val="E12E10"/>
                </a:solidFill>
              </a:rPr>
              <a:t>200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68284" y="1528666"/>
            <a:ext cx="1500602" cy="4632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 выполняемых ежегодно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2267211" y="276224"/>
            <a:ext cx="6310053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15" name="Заголовок 7">
            <a:extLst>
              <a:ext uri="{FF2B5EF4-FFF2-40B4-BE49-F238E27FC236}">
                <a16:creationId xmlns:a16="http://schemas.microsoft.com/office/drawing/2014/main" xmlns="" id="{92F342AC-F7B2-5846-BF8A-D0315D40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80" y="1694284"/>
            <a:ext cx="3102962" cy="469602"/>
          </a:xfrm>
        </p:spPr>
        <p:txBody>
          <a:bodyPr/>
          <a:lstStyle/>
          <a:p>
            <a:r>
              <a:rPr lang="ru-RU" dirty="0">
                <a:solidFill>
                  <a:srgbClr val="41445C"/>
                </a:solidFill>
              </a:rPr>
              <a:t>Миссия Группы</a:t>
            </a: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xmlns="" id="{50D56641-F7CF-C14F-89B3-98B91F34DFFB}"/>
              </a:ext>
            </a:extLst>
          </p:cNvPr>
          <p:cNvSpPr txBox="1">
            <a:spLocks/>
          </p:cNvSpPr>
          <p:nvPr/>
        </p:nvSpPr>
        <p:spPr>
          <a:xfrm>
            <a:off x="656880" y="2109593"/>
            <a:ext cx="3277523" cy="824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содействие экономическому развитию за счёт построения эффективных энергосистем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xmlns="" id="{E416F3D8-80D0-8142-ABFD-4F64C6D1A8C0}"/>
              </a:ext>
            </a:extLst>
          </p:cNvPr>
          <p:cNvSpPr txBox="1">
            <a:spLocks/>
          </p:cNvSpPr>
          <p:nvPr/>
        </p:nvSpPr>
        <p:spPr>
          <a:xfrm>
            <a:off x="4129712" y="4066456"/>
            <a:ext cx="4540329" cy="1395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Заказчики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органы федеральной и региональной исполнительной власти, промышленные холдинги, генерирующие компании, электросетевые организации, крупные предприятия различных отраслей экономики, отраслевые ассоциации в энергетике</a:t>
            </a:r>
          </a:p>
          <a:p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0A966FE1-D5B4-9145-82B5-CF669A825C43}"/>
              </a:ext>
            </a:extLst>
          </p:cNvPr>
          <p:cNvSpPr txBox="1">
            <a:spLocks/>
          </p:cNvSpPr>
          <p:nvPr/>
        </p:nvSpPr>
        <p:spPr>
          <a:xfrm>
            <a:off x="4234214" y="5523597"/>
            <a:ext cx="4540328" cy="868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Персонал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человек. Офисы в Москве, Санкт-Петербурге, Новосибирске, Екатеринбурге, Чебоксарах</a:t>
            </a:r>
            <a:endParaRPr lang="ru-RU" sz="1100" dirty="0">
              <a:solidFill>
                <a:srgbClr val="E63312"/>
              </a:solidFill>
            </a:endParaRP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xmlns="" id="{8AF50173-DFD1-5A46-855B-C2F4BAF09137}"/>
              </a:ext>
            </a:extLst>
          </p:cNvPr>
          <p:cNvSpPr txBox="1">
            <a:spLocks/>
          </p:cNvSpPr>
          <p:nvPr/>
        </p:nvSpPr>
        <p:spPr>
          <a:xfrm>
            <a:off x="4203860" y="2375000"/>
            <a:ext cx="1937494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E63312"/>
                </a:solidFill>
              </a:rPr>
              <a:t>Объекты единичной мощностью</a:t>
            </a:r>
          </a:p>
          <a:p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16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МВт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39" name="Объект 8">
            <a:extLst>
              <a:ext uri="{FF2B5EF4-FFF2-40B4-BE49-F238E27FC236}">
                <a16:creationId xmlns:a16="http://schemas.microsoft.com/office/drawing/2014/main" xmlns="" id="{AC4D77F0-894C-A640-ACFD-308AEBE4C84B}"/>
              </a:ext>
            </a:extLst>
          </p:cNvPr>
          <p:cNvSpPr txBox="1">
            <a:spLocks/>
          </p:cNvSpPr>
          <p:nvPr/>
        </p:nvSpPr>
        <p:spPr>
          <a:xfrm>
            <a:off x="666574" y="972562"/>
            <a:ext cx="3083089" cy="77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Группа компаний НТЦ ЕЭС - дочерняя структура АО «Системный оператор Единой энергетической системы»</a:t>
            </a:r>
          </a:p>
        </p:txBody>
      </p:sp>
      <p:sp>
        <p:nvSpPr>
          <p:cNvPr id="14" name="Заголовок 7">
            <a:extLst>
              <a:ext uri="{FF2B5EF4-FFF2-40B4-BE49-F238E27FC236}">
                <a16:creationId xmlns:a16="http://schemas.microsoft.com/office/drawing/2014/main" xmlns="" id="{92F342AC-F7B2-5846-BF8A-D0315D406E6E}"/>
              </a:ext>
            </a:extLst>
          </p:cNvPr>
          <p:cNvSpPr txBox="1">
            <a:spLocks/>
          </p:cNvSpPr>
          <p:nvPr/>
        </p:nvSpPr>
        <p:spPr>
          <a:xfrm>
            <a:off x="1155701" y="2815465"/>
            <a:ext cx="2869510" cy="260079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0" dirty="0">
                <a:solidFill>
                  <a:srgbClr val="41445C"/>
                </a:solidFill>
              </a:rPr>
              <a:t>Проектирование перспективного развития энергосистем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Испытания и настройка систем противоаварийной автоматики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и сопровождение специализированных программных и программно-аппаратных комплексов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ТЭО и комплексное сопровождение присоединения к электрическим сетям, в </a:t>
            </a:r>
            <a:r>
              <a:rPr lang="ru-RU" sz="1000" b="0" dirty="0" err="1">
                <a:solidFill>
                  <a:srgbClr val="41445C"/>
                </a:solidFill>
              </a:rPr>
              <a:t>т.ч</a:t>
            </a:r>
            <a:r>
              <a:rPr lang="ru-RU" sz="1000" b="0" dirty="0">
                <a:solidFill>
                  <a:srgbClr val="41445C"/>
                </a:solidFill>
              </a:rPr>
              <a:t>. генерации на базе ВИЭ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Развитие технологий оперативно- диспетчерского управления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Оптимизация условий энергоснабжения промышленных потребителей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нормативной правовой и технической документации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Научно-исследовательская деятельность в электроэнергетике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xmlns="" id="{4CABFBAB-C30F-5140-B9A1-7DB540045309}"/>
              </a:ext>
            </a:extLst>
          </p:cNvPr>
          <p:cNvSpPr txBox="1">
            <a:spLocks/>
          </p:cNvSpPr>
          <p:nvPr/>
        </p:nvSpPr>
        <p:spPr>
          <a:xfrm>
            <a:off x="4206558" y="3381779"/>
            <a:ext cx="4622003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Иностранные государства 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Азербайджан, Беларусь, Казахстан, Латвия и другие</a:t>
            </a:r>
            <a:endParaRPr lang="en-US" sz="1100" dirty="0">
              <a:solidFill>
                <a:srgbClr val="41455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solidFill>
                <a:srgbClr val="E63312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34288AE-1FE6-3548-A25C-541F275BE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139460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4F6F8A1-07ED-544E-A69D-54C1821B3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2812145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E4A9A57A-439A-704A-8395-4CD8CCD89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23407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2081054-7266-A04C-8189-FB2C731E9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4" y="4231396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00B2B10-3B49-A444-B37C-3DDFB4CCD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4730692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1C9208E-8B04-D645-B26A-BB88FF30BF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550444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sp>
        <p:nvSpPr>
          <p:cNvPr id="37" name="Объект 8">
            <a:extLst>
              <a:ext uri="{FF2B5EF4-FFF2-40B4-BE49-F238E27FC236}">
                <a16:creationId xmlns:a16="http://schemas.microsoft.com/office/drawing/2014/main" xmlns="" id="{C511CBA1-50CA-CB4A-9218-EBD63F0BA391}"/>
              </a:ext>
            </a:extLst>
          </p:cNvPr>
          <p:cNvSpPr txBox="1">
            <a:spLocks/>
          </p:cNvSpPr>
          <p:nvPr/>
        </p:nvSpPr>
        <p:spPr>
          <a:xfrm>
            <a:off x="4234214" y="1265365"/>
            <a:ext cx="600247" cy="463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40" name="Текст 9">
            <a:extLst>
              <a:ext uri="{FF2B5EF4-FFF2-40B4-BE49-F238E27FC236}">
                <a16:creationId xmlns:a16="http://schemas.microsoft.com/office/drawing/2014/main" xmlns="" id="{BC8EAC41-4C96-7E4F-93C4-9AB9E13B9DB9}"/>
              </a:ext>
            </a:extLst>
          </p:cNvPr>
          <p:cNvSpPr txBox="1">
            <a:spLocks/>
          </p:cNvSpPr>
          <p:nvPr/>
        </p:nvSpPr>
        <p:spPr>
          <a:xfrm>
            <a:off x="5856309" y="2375000"/>
            <a:ext cx="1322499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Патенты на изобретения</a:t>
            </a:r>
            <a:r>
              <a:rPr lang="ru-RU" dirty="0">
                <a:solidFill>
                  <a:srgbClr val="E63312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41" name="Текст 9">
            <a:extLst>
              <a:ext uri="{FF2B5EF4-FFF2-40B4-BE49-F238E27FC236}">
                <a16:creationId xmlns:a16="http://schemas.microsoft.com/office/drawing/2014/main" xmlns="" id="{8BB59A78-2B43-9649-8CFA-0BF823AC3853}"/>
              </a:ext>
            </a:extLst>
          </p:cNvPr>
          <p:cNvSpPr txBox="1">
            <a:spLocks/>
          </p:cNvSpPr>
          <p:nvPr/>
        </p:nvSpPr>
        <p:spPr>
          <a:xfrm>
            <a:off x="7101502" y="2358025"/>
            <a:ext cx="1727058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Программные комплексы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solidFill>
                <a:srgbClr val="E63312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35D40C9-9AA2-4B40-B617-3FEE161385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68956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0DC6FC0-49B4-4F42-81E9-109C7A196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973037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</p:spTree>
    <p:extLst>
      <p:ext uri="{BB962C8B-B14F-4D97-AF65-F5344CB8AC3E}">
        <p14:creationId xmlns:p14="http://schemas.microsoft.com/office/powerpoint/2010/main" val="62129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5667" y="979509"/>
            <a:ext cx="7901595" cy="923702"/>
          </a:xfrm>
        </p:spPr>
        <p:txBody>
          <a:bodyPr/>
          <a:lstStyle/>
          <a:p>
            <a:r>
              <a:rPr lang="ru-RU" sz="1200" dirty="0">
                <a:solidFill>
                  <a:srgbClr val="41445C"/>
                </a:solidFill>
              </a:rPr>
              <a:t>В Группу НТЦ ЕЭС </a:t>
            </a:r>
            <a:r>
              <a:rPr lang="ru-RU" sz="1200" b="0" dirty="0">
                <a:solidFill>
                  <a:srgbClr val="41445C"/>
                </a:solidFill>
              </a:rPr>
              <a:t>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</a:t>
            </a:r>
            <a:br>
              <a:rPr lang="ru-RU" sz="1200" b="0" dirty="0">
                <a:solidFill>
                  <a:srgbClr val="41445C"/>
                </a:solidFill>
              </a:rPr>
            </a:br>
            <a:r>
              <a:rPr lang="ru-RU" sz="1200" b="0" dirty="0">
                <a:solidFill>
                  <a:srgbClr val="41445C"/>
                </a:solidFill>
              </a:rPr>
              <a:t>Общее руководство Группой осуществляет </a:t>
            </a:r>
            <a:r>
              <a:rPr lang="ru-RU" sz="1200" dirty="0">
                <a:solidFill>
                  <a:srgbClr val="41445C"/>
                </a:solidFill>
              </a:rPr>
              <a:t>АО «НТЦ ЕЭС Группа компаний».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8"/>
          </p:nvPr>
        </p:nvSpPr>
        <p:spPr>
          <a:xfrm>
            <a:off x="1350311" y="2408590"/>
            <a:ext cx="1906456" cy="6807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400" dirty="0"/>
              <a:t>АО «НТЦ ЕЭС Развитие энергосистем»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3034748" y="276224"/>
            <a:ext cx="5542515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20" name="Объект 8">
            <a:extLst>
              <a:ext uri="{FF2B5EF4-FFF2-40B4-BE49-F238E27FC236}">
                <a16:creationId xmlns="" xmlns:a16="http://schemas.microsoft.com/office/drawing/2014/main" id="{37163812-B772-BF40-96D7-23FB73485509}"/>
              </a:ext>
            </a:extLst>
          </p:cNvPr>
          <p:cNvSpPr txBox="1">
            <a:spLocks/>
          </p:cNvSpPr>
          <p:nvPr/>
        </p:nvSpPr>
        <p:spPr>
          <a:xfrm>
            <a:off x="6605730" y="3103252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реализация, развитие и оптимизация проектов розничной генерации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оптимизация условий приобретения электрической энергии для потребителей электроэнергии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юридический консалтинг в электроэнергетике</a:t>
            </a:r>
          </a:p>
          <a:p>
            <a:pPr>
              <a:lnSpc>
                <a:spcPts val="1200"/>
              </a:lnSpc>
            </a:pPr>
            <a:r>
              <a:rPr lang="ru-RU" sz="1000">
                <a:solidFill>
                  <a:srgbClr val="41445C"/>
                </a:solidFill>
              </a:rPr>
              <a:t>комплексное сопровождение процесса подключения к электрическим сетям</a:t>
            </a:r>
          </a:p>
          <a:p>
            <a:pPr marL="0" indent="0">
              <a:lnSpc>
                <a:spcPts val="1200"/>
              </a:lnSpc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="" xmlns:a16="http://schemas.microsoft.com/office/drawing/2014/main" id="{F068A7DE-EE99-DF40-A92C-E6D67F87AC10}"/>
              </a:ext>
            </a:extLst>
          </p:cNvPr>
          <p:cNvSpPr txBox="1">
            <a:spLocks/>
          </p:cNvSpPr>
          <p:nvPr/>
        </p:nvSpPr>
        <p:spPr>
          <a:xfrm>
            <a:off x="6628849" y="2370101"/>
            <a:ext cx="2211776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Управление энергоснабжением»</a:t>
            </a:r>
          </a:p>
        </p:txBody>
      </p:sp>
      <p:sp>
        <p:nvSpPr>
          <p:cNvPr id="24" name="Объект 8">
            <a:extLst>
              <a:ext uri="{FF2B5EF4-FFF2-40B4-BE49-F238E27FC236}">
                <a16:creationId xmlns="" xmlns:a16="http://schemas.microsoft.com/office/drawing/2014/main" id="{1F1EF011-7430-0447-806F-132B39C33FC1}"/>
              </a:ext>
            </a:extLst>
          </p:cNvPr>
          <p:cNvSpPr txBox="1">
            <a:spLocks/>
          </p:cNvSpPr>
          <p:nvPr/>
        </p:nvSpPr>
        <p:spPr>
          <a:xfrm>
            <a:off x="3989580" y="3125092"/>
            <a:ext cx="2234895" cy="131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  <a:buClr>
                <a:srgbClr val="E12E10"/>
              </a:buClr>
              <a:buFont typeface="Wingdings" pitchFamily="2" charset="2"/>
              <a:buChar char="§"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5" name="Объект 13">
            <a:extLst>
              <a:ext uri="{FF2B5EF4-FFF2-40B4-BE49-F238E27FC236}">
                <a16:creationId xmlns="" xmlns:a16="http://schemas.microsoft.com/office/drawing/2014/main" id="{66CD0BCA-A758-2C48-B221-15EF641B6A96}"/>
              </a:ext>
            </a:extLst>
          </p:cNvPr>
          <p:cNvSpPr txBox="1">
            <a:spLocks/>
          </p:cNvSpPr>
          <p:nvPr/>
        </p:nvSpPr>
        <p:spPr>
          <a:xfrm>
            <a:off x="3989580" y="2409099"/>
            <a:ext cx="2295424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Противоаварийное управление»</a:t>
            </a:r>
          </a:p>
        </p:txBody>
      </p:sp>
      <p:sp>
        <p:nvSpPr>
          <p:cNvPr id="30" name="Объект 13">
            <a:extLst>
              <a:ext uri="{FF2B5EF4-FFF2-40B4-BE49-F238E27FC236}">
                <a16:creationId xmlns="" xmlns:a16="http://schemas.microsoft.com/office/drawing/2014/main" id="{69B988CF-C4AE-E24C-82E4-03C7C6153B78}"/>
              </a:ext>
            </a:extLst>
          </p:cNvPr>
          <p:cNvSpPr txBox="1">
            <a:spLocks/>
          </p:cNvSpPr>
          <p:nvPr/>
        </p:nvSpPr>
        <p:spPr>
          <a:xfrm>
            <a:off x="675667" y="182106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Быкова Ольга Владимировна</a:t>
            </a:r>
          </a:p>
        </p:txBody>
      </p:sp>
      <p:sp>
        <p:nvSpPr>
          <p:cNvPr id="33" name="Объект 13">
            <a:extLst>
              <a:ext uri="{FF2B5EF4-FFF2-40B4-BE49-F238E27FC236}">
                <a16:creationId xmlns="" xmlns:a16="http://schemas.microsoft.com/office/drawing/2014/main" id="{D326EC0A-D19B-204C-985C-96E0BD841101}"/>
              </a:ext>
            </a:extLst>
          </p:cNvPr>
          <p:cNvSpPr txBox="1">
            <a:spLocks/>
          </p:cNvSpPr>
          <p:nvPr/>
        </p:nvSpPr>
        <p:spPr>
          <a:xfrm>
            <a:off x="3994454" y="607398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Генеральный директор: </a:t>
            </a:r>
          </a:p>
          <a:p>
            <a:r>
              <a:rPr lang="ru-RU" dirty="0"/>
              <a:t>Крицкий Виктор Анатольевич</a:t>
            </a:r>
          </a:p>
        </p:txBody>
      </p:sp>
      <p:sp>
        <p:nvSpPr>
          <p:cNvPr id="34" name="Объект 13">
            <a:extLst>
              <a:ext uri="{FF2B5EF4-FFF2-40B4-BE49-F238E27FC236}">
                <a16:creationId xmlns="" xmlns:a16="http://schemas.microsoft.com/office/drawing/2014/main" id="{6961343E-AA70-964F-9E66-538D416CA48A}"/>
              </a:ext>
            </a:extLst>
          </p:cNvPr>
          <p:cNvSpPr txBox="1">
            <a:spLocks/>
          </p:cNvSpPr>
          <p:nvPr/>
        </p:nvSpPr>
        <p:spPr>
          <a:xfrm>
            <a:off x="6628849" y="6059146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Дацко Ксения Андреевна</a:t>
            </a:r>
          </a:p>
        </p:txBody>
      </p:sp>
      <p:sp>
        <p:nvSpPr>
          <p:cNvPr id="35" name="Объект 13">
            <a:extLst>
              <a:ext uri="{FF2B5EF4-FFF2-40B4-BE49-F238E27FC236}">
                <a16:creationId xmlns="" xmlns:a16="http://schemas.microsoft.com/office/drawing/2014/main" id="{69C18569-3354-7B40-9A45-2FB71BA2D361}"/>
              </a:ext>
            </a:extLst>
          </p:cNvPr>
          <p:cNvSpPr txBox="1">
            <a:spLocks/>
          </p:cNvSpPr>
          <p:nvPr/>
        </p:nvSpPr>
        <p:spPr>
          <a:xfrm>
            <a:off x="6363753" y="6509421"/>
            <a:ext cx="2876346" cy="29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200" dirty="0">
                <a:solidFill>
                  <a:srgbClr val="41445C"/>
                </a:solidFill>
              </a:rPr>
              <a:t>Подробнее </a:t>
            </a:r>
            <a:r>
              <a:rPr lang="ru-RU" sz="1200" dirty="0">
                <a:solidFill>
                  <a:srgbClr val="E63312"/>
                </a:solidFill>
                <a:latin typeface="Times New Roman"/>
                <a:ea typeface="Times New Roman"/>
              </a:rPr>
              <a:t>ntc@ntcees.ru</a:t>
            </a:r>
            <a:endParaRPr lang="ru-RU" sz="1200" dirty="0">
              <a:solidFill>
                <a:srgbClr val="41445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E8A12EF-D0CF-FF45-BE7F-A2CA90D454B6}"/>
              </a:ext>
            </a:extLst>
          </p:cNvPr>
          <p:cNvSpPr/>
          <p:nvPr/>
        </p:nvSpPr>
        <p:spPr>
          <a:xfrm>
            <a:off x="3058783" y="2016738"/>
            <a:ext cx="3281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1400" b="1" dirty="0">
                <a:solidFill>
                  <a:srgbClr val="41445C"/>
                </a:solidFill>
              </a:rPr>
              <a:t>компании по видам компетенций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="" xmlns:a16="http://schemas.microsoft.com/office/drawing/2014/main" id="{0DF3FC22-2982-7645-9890-3CAA35DD9860}"/>
              </a:ext>
            </a:extLst>
          </p:cNvPr>
          <p:cNvSpPr txBox="1">
            <a:spLocks/>
          </p:cNvSpPr>
          <p:nvPr/>
        </p:nvSpPr>
        <p:spPr>
          <a:xfrm>
            <a:off x="4022500" y="3157763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сертификационные испытания и настройка устройств противоаварийной автоматики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 сопровождение специализированного программного обеспечения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инструментов для оперативно-диспетчерского управления энергосистемами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анализ устойчивости, надежности и живучести энергосистем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научно-исследовательская деятельность </a:t>
            </a:r>
          </a:p>
        </p:txBody>
      </p:sp>
      <p:sp>
        <p:nvSpPr>
          <p:cNvPr id="19" name="Объект 8">
            <a:extLst>
              <a:ext uri="{FF2B5EF4-FFF2-40B4-BE49-F238E27FC236}">
                <a16:creationId xmlns="" xmlns:a16="http://schemas.microsoft.com/office/drawing/2014/main" id="{4A4F7E10-4F25-7A4E-B214-F268E0F232A3}"/>
              </a:ext>
            </a:extLst>
          </p:cNvPr>
          <p:cNvSpPr txBox="1">
            <a:spLocks/>
          </p:cNvSpPr>
          <p:nvPr/>
        </p:nvSpPr>
        <p:spPr>
          <a:xfrm>
            <a:off x="1350311" y="3169058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41445C"/>
                </a:solidFill>
              </a:rPr>
              <a:t>разработка программ развития энергосистем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разработка схем выдачи мощности, схем внешнего энергоснабжения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технико-экономическое обоснование замещающих мероприятий при выводе из эксплуатации генерирующего оборудования</a:t>
            </a:r>
          </a:p>
          <a:p>
            <a:pPr marL="0" indent="0"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2" name="Объект 13">
            <a:extLst>
              <a:ext uri="{FF2B5EF4-FFF2-40B4-BE49-F238E27FC236}">
                <a16:creationId xmlns="" xmlns:a16="http://schemas.microsoft.com/office/drawing/2014/main" id="{FFC39E11-5BD5-C64E-8A58-7C1F4D72DF8F}"/>
              </a:ext>
            </a:extLst>
          </p:cNvPr>
          <p:cNvSpPr txBox="1">
            <a:spLocks/>
          </p:cNvSpPr>
          <p:nvPr/>
        </p:nvSpPr>
        <p:spPr>
          <a:xfrm>
            <a:off x="1317391" y="5910364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Единоличный </a:t>
            </a:r>
          </a:p>
          <a:p>
            <a:r>
              <a:rPr lang="ru-RU" dirty="0"/>
              <a:t>исполнительный орган: </a:t>
            </a:r>
          </a:p>
          <a:p>
            <a:r>
              <a:rPr lang="ru-RU" dirty="0"/>
              <a:t>АО "НТЦ ЕЭС Группа компаний"</a:t>
            </a:r>
          </a:p>
        </p:txBody>
      </p:sp>
    </p:spTree>
    <p:extLst>
      <p:ext uri="{BB962C8B-B14F-4D97-AF65-F5344CB8AC3E}">
        <p14:creationId xmlns:p14="http://schemas.microsoft.com/office/powerpoint/2010/main" val="400552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274" y="1976338"/>
            <a:ext cx="3535690" cy="469603"/>
          </a:xfrm>
        </p:spPr>
        <p:txBody>
          <a:bodyPr/>
          <a:lstStyle/>
          <a:p>
            <a:r>
              <a:rPr lang="ru-RU" sz="2400" dirty="0"/>
              <a:t>Автоматизированный расчёт </a:t>
            </a:r>
            <a:r>
              <a:rPr lang="ru-RU" sz="2400" dirty="0" err="1"/>
              <a:t>уставок</a:t>
            </a:r>
            <a:r>
              <a:rPr lang="ru-RU" sz="2400" dirty="0"/>
              <a:t> ступенчатых защит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315" y="1301527"/>
            <a:ext cx="4437948" cy="490602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Предназначен для автоматического расчёта </a:t>
            </a:r>
            <a:r>
              <a:rPr lang="ru-RU" sz="1400" dirty="0" err="1"/>
              <a:t>уставок</a:t>
            </a:r>
            <a:r>
              <a:rPr lang="ru-RU" sz="1400" dirty="0"/>
              <a:t> защит с относительной селективностью одновременно по нескольким условиям, заданным пользователем. </a:t>
            </a:r>
            <a:endParaRPr lang="ru-RU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расчётные </a:t>
            </a:r>
            <a:r>
              <a:rPr lang="ru-RU" sz="1400" dirty="0"/>
              <a:t>условия, сформированные модулем, основываются на языке задания команд на расчёт модуля </a:t>
            </a:r>
            <a:r>
              <a:rPr lang="ru-RU" sz="1400" dirty="0" smtClean="0"/>
              <a:t>К.У.Р.С., </a:t>
            </a:r>
            <a:r>
              <a:rPr lang="ru-RU" sz="1400" dirty="0"/>
              <a:t>который также является компонентом ПВК «АРУ РЗА</a:t>
            </a:r>
            <a:r>
              <a:rPr lang="ru-RU" sz="1400" dirty="0" smtClean="0"/>
              <a:t>»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функционал </a:t>
            </a:r>
            <a:r>
              <a:rPr lang="ru-RU" sz="1400" dirty="0"/>
              <a:t>модуля значительно упрощает процесс расчёта </a:t>
            </a:r>
            <a:r>
              <a:rPr lang="ru-RU" sz="1400" dirty="0" err="1"/>
              <a:t>уставок</a:t>
            </a:r>
            <a:r>
              <a:rPr lang="ru-RU" sz="1400" dirty="0"/>
              <a:t> защит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позволяет осуществлять проверку чувствительности рассчитанных защит и сохранять полученные </a:t>
            </a:r>
            <a:r>
              <a:rPr lang="ru-RU" sz="1400" dirty="0" err="1"/>
              <a:t>уставки</a:t>
            </a:r>
            <a:r>
              <a:rPr lang="ru-RU" sz="1400" dirty="0"/>
              <a:t> в фонд </a:t>
            </a:r>
            <a:r>
              <a:rPr lang="ru-RU" sz="1400" dirty="0" smtClean="0"/>
              <a:t>РЗА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7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7900994" cy="624121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Реализация с использованием команд К.У.Р.С.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675668" y="1886856"/>
            <a:ext cx="7901595" cy="4122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400" dirty="0" smtClean="0"/>
              <a:t>Отстройка :</a:t>
            </a:r>
            <a:endParaRPr lang="en-US" sz="1400" dirty="0" smtClean="0"/>
          </a:p>
          <a:p>
            <a:pPr lvl="1"/>
            <a:r>
              <a:rPr lang="ru-RU" sz="1400" dirty="0" smtClean="0"/>
              <a:t>КЗ</a:t>
            </a:r>
          </a:p>
          <a:p>
            <a:pPr lvl="1"/>
            <a:r>
              <a:rPr lang="ru-RU" sz="1400" dirty="0" err="1" smtClean="0"/>
              <a:t>неполнофазного</a:t>
            </a:r>
            <a:r>
              <a:rPr lang="ru-RU" sz="1400" dirty="0" smtClean="0"/>
              <a:t> режима;</a:t>
            </a:r>
          </a:p>
          <a:p>
            <a:pPr lvl="1"/>
            <a:r>
              <a:rPr lang="ru-RU" sz="1400" dirty="0" smtClean="0"/>
              <a:t>нагрузочного режима;</a:t>
            </a:r>
          </a:p>
          <a:p>
            <a:pPr lvl="1"/>
            <a:r>
              <a:rPr lang="ru-RU" sz="1400" dirty="0" smtClean="0"/>
              <a:t>тока небаланса;</a:t>
            </a:r>
          </a:p>
          <a:p>
            <a:pPr lvl="1"/>
            <a:r>
              <a:rPr lang="ru-RU" sz="1400" dirty="0" smtClean="0"/>
              <a:t>универсальное условие.</a:t>
            </a:r>
          </a:p>
          <a:p>
            <a:pPr marL="0" indent="0">
              <a:buFontTx/>
              <a:buNone/>
            </a:pPr>
            <a:r>
              <a:rPr lang="ru-RU" sz="1400" dirty="0" smtClean="0"/>
              <a:t>Согласование</a:t>
            </a:r>
          </a:p>
          <a:p>
            <a:pPr lvl="1"/>
            <a:r>
              <a:rPr lang="ru-RU" sz="1400" dirty="0" smtClean="0"/>
              <a:t>при перемещении точки повреждения</a:t>
            </a:r>
          </a:p>
          <a:p>
            <a:pPr lvl="1"/>
            <a:r>
              <a:rPr lang="ru-RU" sz="1400" dirty="0" smtClean="0"/>
              <a:t>вывод на грань срабатывания при повреждении в узле (различными способами)</a:t>
            </a:r>
          </a:p>
          <a:p>
            <a:pPr lvl="1"/>
            <a:r>
              <a:rPr lang="ru-RU" sz="1400" dirty="0" smtClean="0"/>
              <a:t>согласование в каскаде</a:t>
            </a:r>
          </a:p>
          <a:p>
            <a:pPr marL="0" indent="0">
              <a:buFontTx/>
              <a:buNone/>
            </a:pPr>
            <a:r>
              <a:rPr lang="ru-RU" sz="1400" dirty="0" smtClean="0"/>
              <a:t>Проверка чувствительности</a:t>
            </a:r>
          </a:p>
          <a:p>
            <a:pPr lvl="1"/>
            <a:r>
              <a:rPr lang="ru-RU" sz="1400" dirty="0" smtClean="0"/>
              <a:t>по </a:t>
            </a:r>
            <a:r>
              <a:rPr lang="ru-RU" sz="1400" dirty="0" err="1" smtClean="0"/>
              <a:t>уставке</a:t>
            </a:r>
            <a:endParaRPr lang="ru-RU" sz="1400" dirty="0" smtClean="0"/>
          </a:p>
          <a:p>
            <a:pPr lvl="1"/>
            <a:r>
              <a:rPr lang="ru-RU" sz="1400" dirty="0" smtClean="0"/>
              <a:t>по току точной работы</a:t>
            </a:r>
          </a:p>
          <a:p>
            <a:pPr lvl="1"/>
            <a:r>
              <a:rPr lang="ru-RU" sz="1400" dirty="0" smtClean="0"/>
              <a:t>реле направления мощности</a:t>
            </a:r>
          </a:p>
          <a:p>
            <a:pPr lvl="1"/>
            <a:r>
              <a:rPr lang="ru-RU" sz="1400" dirty="0" smtClean="0"/>
              <a:t>реле напряжения</a:t>
            </a:r>
          </a:p>
          <a:p>
            <a:pPr lvl="1"/>
            <a:r>
              <a:rPr lang="ru-RU" sz="1400" dirty="0" smtClean="0"/>
              <a:t>устройства блокировки при качаниях</a:t>
            </a:r>
          </a:p>
          <a:p>
            <a:pPr lvl="1"/>
            <a:r>
              <a:rPr lang="ru-RU" sz="1400" dirty="0" smtClean="0"/>
              <a:t>универсальное условие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2742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5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3102962" cy="469603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Формирование условий расчёта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38888" y="2653307"/>
            <a:ext cx="3562503" cy="1925771"/>
          </a:xfrm>
        </p:spPr>
        <p:txBody>
          <a:bodyPr/>
          <a:lstStyle/>
          <a:p>
            <a:r>
              <a:rPr lang="ru-RU" sz="1400" dirty="0"/>
              <a:t>для каждой ступени определяется назначение</a:t>
            </a:r>
          </a:p>
          <a:p>
            <a:r>
              <a:rPr lang="ru-RU" sz="1400" dirty="0"/>
              <a:t>автоматическое формирование расчётных условий по назначению. Особенности:</a:t>
            </a:r>
          </a:p>
          <a:p>
            <a:pPr lvl="1"/>
            <a:r>
              <a:rPr lang="ru-RU" sz="1400" dirty="0"/>
              <a:t>учёт систем выключателей для определения смежных объектов сети;</a:t>
            </a:r>
          </a:p>
          <a:p>
            <a:pPr lvl="1"/>
            <a:r>
              <a:rPr lang="ru-RU" sz="1400" dirty="0"/>
              <a:t>учёт направления действия защиты;</a:t>
            </a:r>
          </a:p>
          <a:p>
            <a:pPr lvl="1"/>
            <a:r>
              <a:rPr lang="ru-RU" sz="1400" dirty="0"/>
              <a:t>определение точек для обеспечения необходимой чувствительности; </a:t>
            </a:r>
          </a:p>
          <a:p>
            <a:r>
              <a:rPr lang="ru-RU" sz="1400" dirty="0"/>
              <a:t>пользовательское добавление расчётных условий (по шаблону или с использованием универсального условия)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91" y="2068337"/>
            <a:ext cx="4775278" cy="2993035"/>
          </a:xfrm>
          <a:prstGeom prst="rect">
            <a:avLst/>
          </a:prstGeom>
        </p:spPr>
      </p:pic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6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3102962" cy="469603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Формирование </a:t>
            </a:r>
            <a:r>
              <a:rPr lang="ru-RU" dirty="0" err="1">
                <a:cs typeface="Arial" panose="020B0604020202020204" pitchFamily="34" charset="0"/>
              </a:rPr>
              <a:t>подрежимов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38888" y="2257891"/>
            <a:ext cx="3562503" cy="1925771"/>
          </a:xfrm>
        </p:spPr>
        <p:txBody>
          <a:bodyPr/>
          <a:lstStyle/>
          <a:p>
            <a:r>
              <a:rPr lang="ru-RU" sz="1400" dirty="0" smtClean="0"/>
              <a:t>общие </a:t>
            </a:r>
            <a:r>
              <a:rPr lang="ru-RU" sz="1400" dirty="0" err="1" smtClean="0"/>
              <a:t>подрежимы</a:t>
            </a:r>
            <a:r>
              <a:rPr lang="ru-RU" sz="1400" dirty="0" smtClean="0"/>
              <a:t> для учета во всех расчётных условиях</a:t>
            </a:r>
          </a:p>
          <a:p>
            <a:r>
              <a:rPr lang="ru-RU" sz="1400" dirty="0"/>
              <a:t>а</a:t>
            </a:r>
            <a:r>
              <a:rPr lang="ru-RU" sz="1400" dirty="0" smtClean="0"/>
              <a:t>втоматическое </a:t>
            </a:r>
            <a:r>
              <a:rPr lang="ru-RU" sz="1400" dirty="0"/>
              <a:t>формирование </a:t>
            </a:r>
            <a:r>
              <a:rPr lang="ru-RU" sz="1400" dirty="0" smtClean="0"/>
              <a:t>общих </a:t>
            </a:r>
            <a:r>
              <a:rPr lang="ru-RU" sz="1400" dirty="0" err="1" smtClean="0"/>
              <a:t>подрежимов</a:t>
            </a:r>
            <a:r>
              <a:rPr lang="ru-RU" sz="1400" dirty="0" smtClean="0"/>
              <a:t>. Особенности:</a:t>
            </a:r>
          </a:p>
          <a:p>
            <a:pPr lvl="1"/>
            <a:r>
              <a:rPr lang="ru-RU" sz="1400" dirty="0"/>
              <a:t>у</a:t>
            </a:r>
            <a:r>
              <a:rPr lang="ru-RU" sz="1400" dirty="0" smtClean="0"/>
              <a:t>чёт сетевых элементов, примыкающих объектов и элементов генерации примыкающих станций;</a:t>
            </a:r>
          </a:p>
          <a:p>
            <a:pPr lvl="1"/>
            <a:r>
              <a:rPr lang="ru-RU" sz="1400" dirty="0"/>
              <a:t>п</a:t>
            </a:r>
            <a:r>
              <a:rPr lang="ru-RU" sz="1400" dirty="0" smtClean="0"/>
              <a:t>еребор всех возможных сочетаний отключения с учётом критерия минимального и максимально числа отключений по типу объекта;</a:t>
            </a:r>
          </a:p>
          <a:p>
            <a:pPr lvl="1"/>
            <a:r>
              <a:rPr lang="ru-RU" sz="1400" dirty="0"/>
              <a:t>у</a:t>
            </a:r>
            <a:r>
              <a:rPr lang="ru-RU" sz="1400" dirty="0" smtClean="0"/>
              <a:t>чёт систем выключателей.</a:t>
            </a:r>
            <a:endParaRPr lang="ru-RU" sz="1400" dirty="0"/>
          </a:p>
          <a:p>
            <a:r>
              <a:rPr lang="ru-RU" sz="1400" dirty="0" smtClean="0"/>
              <a:t>отдельные </a:t>
            </a:r>
            <a:r>
              <a:rPr lang="ru-RU" sz="1400" dirty="0" err="1" smtClean="0"/>
              <a:t>подрежимы</a:t>
            </a:r>
            <a:r>
              <a:rPr lang="ru-RU" sz="1400" dirty="0" smtClean="0"/>
              <a:t> для каждого расчётного условия</a:t>
            </a:r>
            <a:endParaRPr lang="ru-RU" sz="1400" dirty="0"/>
          </a:p>
          <a:p>
            <a:r>
              <a:rPr lang="ru-RU" sz="1400" dirty="0"/>
              <a:t>б</a:t>
            </a:r>
            <a:r>
              <a:rPr lang="ru-RU" sz="1400" dirty="0" smtClean="0"/>
              <a:t>лок генерации </a:t>
            </a:r>
            <a:r>
              <a:rPr lang="ru-RU" sz="1400" dirty="0" err="1" smtClean="0"/>
              <a:t>подрежимов</a:t>
            </a:r>
            <a:endParaRPr lang="ru-RU" sz="1400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91" y="2054454"/>
            <a:ext cx="4775278" cy="2950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51" y="1695081"/>
            <a:ext cx="4788717" cy="43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7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5826732" cy="469603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Результат расчёта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75668" y="1870280"/>
            <a:ext cx="7901595" cy="3906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/>
              <a:t>для каждого расчётного параметра формируются диапазоны допустимых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срабатывания, сформированный в результате расчёта по условиям отстройки, согласования и отстройки по чувствительности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отдельно взятый результат можно исключить из расчёта, после этого произойдёт пересчёт диапазона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проверка чувствительности при принятых значениях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срабатывания (необходимые точки определяются автоматически, также пользователь может задать дополнительные точки)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п</a:t>
            </a:r>
            <a:r>
              <a:rPr lang="ru-RU" sz="1600" dirty="0" smtClean="0"/>
              <a:t>еревод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по вторичные величины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вывод протокола по каждому условию и по всему результату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сохранение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в фонд РЗА</a:t>
            </a:r>
            <a:endParaRPr lang="ru-RU" sz="1600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7" y="1870280"/>
            <a:ext cx="7901595" cy="40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274" y="1976338"/>
            <a:ext cx="3535690" cy="469603"/>
          </a:xfrm>
        </p:spPr>
        <p:txBody>
          <a:bodyPr/>
          <a:lstStyle/>
          <a:p>
            <a:r>
              <a:rPr lang="ru-RU" sz="2400" dirty="0" smtClean="0"/>
              <a:t>Определение минимального состава генерирующего оборудования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315" y="1059543"/>
            <a:ext cx="4437948" cy="51480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300" dirty="0"/>
              <a:t>При выводе в ремонт генерирующих блоков в системе изменяется </a:t>
            </a:r>
            <a:r>
              <a:rPr lang="ru-RU" sz="1300" dirty="0" err="1"/>
              <a:t>токораспределение</a:t>
            </a:r>
            <a:r>
              <a:rPr lang="ru-RU" sz="1300" dirty="0"/>
              <a:t>. Наибольшее влияние </a:t>
            </a:r>
            <a:r>
              <a:rPr lang="ru-RU" sz="1300" dirty="0" smtClean="0"/>
              <a:t>такое изменение состояния сети оказывает </a:t>
            </a:r>
            <a:r>
              <a:rPr lang="ru-RU" sz="1300" dirty="0"/>
              <a:t>на защиты, находящиеся в электрической близости к объектам отключения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300" dirty="0" smtClean="0"/>
              <a:t>Модуль предназначен </a:t>
            </a:r>
            <a:r>
              <a:rPr lang="ru-RU" sz="1300" dirty="0"/>
              <a:t>для определения минимального количества находящегося в работе генерирующего оборудования </a:t>
            </a:r>
            <a:r>
              <a:rPr lang="ru-RU" sz="1300" dirty="0" smtClean="0"/>
              <a:t>по </a:t>
            </a:r>
            <a:r>
              <a:rPr lang="ru-RU" sz="1300" dirty="0"/>
              <a:t>условиям функционирования </a:t>
            </a:r>
            <a:r>
              <a:rPr lang="ru-RU" sz="1300" dirty="0" smtClean="0"/>
              <a:t>РЗА.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300" dirty="0" smtClean="0"/>
              <a:t>Особенности:</a:t>
            </a:r>
            <a:endParaRPr lang="ru-RU" sz="1300" dirty="0"/>
          </a:p>
          <a:p>
            <a:pPr>
              <a:lnSpc>
                <a:spcPct val="100000"/>
              </a:lnSpc>
            </a:pPr>
            <a:r>
              <a:rPr lang="ru-RU" sz="1300" dirty="0" smtClean="0"/>
              <a:t>расчётные </a:t>
            </a:r>
            <a:r>
              <a:rPr lang="ru-RU" sz="1300" dirty="0"/>
              <a:t>условия, сформированные модулем, основываются на языке задания команд на расчёт модуля </a:t>
            </a:r>
            <a:r>
              <a:rPr lang="ru-RU" sz="1300" dirty="0" smtClean="0"/>
              <a:t>К.У.Р.С., </a:t>
            </a:r>
            <a:r>
              <a:rPr lang="ru-RU" sz="1300" dirty="0"/>
              <a:t>который также является компонентом ПВК «АРУ РЗА</a:t>
            </a:r>
            <a:r>
              <a:rPr lang="ru-RU" sz="1300" dirty="0" smtClean="0"/>
              <a:t>»</a:t>
            </a:r>
          </a:p>
          <a:p>
            <a:pPr>
              <a:lnSpc>
                <a:spcPct val="100000"/>
              </a:lnSpc>
            </a:pPr>
            <a:r>
              <a:rPr lang="ru-RU" sz="1300" dirty="0" smtClean="0"/>
              <a:t>функционал </a:t>
            </a:r>
            <a:r>
              <a:rPr lang="ru-RU" sz="1300" dirty="0"/>
              <a:t>модуля значительно упрощает процесс расчёта </a:t>
            </a:r>
            <a:r>
              <a:rPr lang="ru-RU" sz="1300" dirty="0" err="1"/>
              <a:t>уставок</a:t>
            </a:r>
            <a:r>
              <a:rPr lang="ru-RU" sz="1300" dirty="0"/>
              <a:t> защит</a:t>
            </a:r>
          </a:p>
          <a:p>
            <a:pPr>
              <a:lnSpc>
                <a:spcPct val="100000"/>
              </a:lnSpc>
            </a:pPr>
            <a:r>
              <a:rPr lang="ru-RU" sz="1300" dirty="0"/>
              <a:t>позволяет осуществлять проверку чувствительности рассчитанных защит и сохранять полученные </a:t>
            </a:r>
            <a:r>
              <a:rPr lang="ru-RU" sz="1300" dirty="0" err="1"/>
              <a:t>уставки</a:t>
            </a:r>
            <a:r>
              <a:rPr lang="ru-RU" sz="1300" dirty="0"/>
              <a:t> в фонд </a:t>
            </a:r>
            <a:r>
              <a:rPr lang="ru-RU" sz="1300" dirty="0" smtClean="0"/>
              <a:t>РЗА</a:t>
            </a:r>
            <a:endParaRPr lang="ru-RU" sz="1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68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46017" y="2076192"/>
            <a:ext cx="3312759" cy="1826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формирование </a:t>
            </a:r>
            <a:r>
              <a:rPr lang="ru-RU" sz="1400" dirty="0"/>
              <a:t>множества вариаций одновременных отключений генерирующих блоков и дополнительных элементов сети;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 </a:t>
            </a:r>
            <a:r>
              <a:rPr lang="ru-RU" sz="1400" dirty="0"/>
              <a:t>для каждой итерации чувствительности и селективности действия рассматриваемых защит;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</a:t>
            </a:r>
            <a:r>
              <a:rPr lang="ru-RU" sz="1400" dirty="0" smtClean="0"/>
              <a:t>лгоритм </a:t>
            </a:r>
            <a:r>
              <a:rPr lang="ru-RU" sz="1400" dirty="0"/>
              <a:t>полностью исключает повторения с целью расчета только уникальных вариаций;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</a:t>
            </a:r>
            <a:r>
              <a:rPr lang="ru-RU" sz="1400" dirty="0" smtClean="0"/>
              <a:t>нформативный </a:t>
            </a:r>
            <a:r>
              <a:rPr lang="ru-RU" sz="1400" dirty="0"/>
              <a:t>и удобный протокол с выводом о допустимости или недопустимости того или иного режима работы сети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учёт наличия основных защит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191026"/>
            <a:ext cx="7204987" cy="469603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Основные особенности модуля МСГО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6"/>
          </p:nvPr>
        </p:nvSpPr>
        <p:spPr>
          <a:xfrm>
            <a:off x="4980244" y="2112144"/>
            <a:ext cx="3597019" cy="1826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задание </a:t>
            </a:r>
            <a:r>
              <a:rPr lang="ru-RU" sz="1400" dirty="0"/>
              <a:t>исходных </a:t>
            </a:r>
            <a:r>
              <a:rPr lang="ru-RU" sz="1400" dirty="0" smtClean="0"/>
              <a:t>данных:</a:t>
            </a:r>
            <a:endParaRPr lang="ru-RU" sz="1400" dirty="0"/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электрическая </a:t>
            </a:r>
            <a:r>
              <a:rPr lang="ru-RU" sz="1400" dirty="0"/>
              <a:t>станция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блоки </a:t>
            </a:r>
            <a:r>
              <a:rPr lang="ru-RU" sz="1400" dirty="0"/>
              <a:t>«генератор + трансформатор»;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дополнительно </a:t>
            </a:r>
            <a:r>
              <a:rPr lang="ru-RU" sz="1400" dirty="0"/>
              <a:t>манипулируемые элементы;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анализируемые </a:t>
            </a:r>
            <a:r>
              <a:rPr lang="ru-RU" sz="1400" dirty="0"/>
              <a:t>защиты;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начальный </a:t>
            </a:r>
            <a:r>
              <a:rPr lang="ru-RU" sz="1400" dirty="0"/>
              <a:t>режим работы сети.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расчет </a:t>
            </a:r>
            <a:r>
              <a:rPr lang="ru-RU" sz="1400" dirty="0"/>
              <a:t>множества уникальных вариаций состава оборудования;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анализ </a:t>
            </a:r>
            <a:r>
              <a:rPr lang="ru-RU" sz="1400" dirty="0"/>
              <a:t>результатов расчета с целью определения допустимости каждого из составов;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вывод </a:t>
            </a:r>
            <a:r>
              <a:rPr lang="ru-RU" sz="1400" dirty="0"/>
              <a:t>протокола.</a:t>
            </a:r>
          </a:p>
          <a:p>
            <a:pPr>
              <a:lnSpc>
                <a:spcPct val="100000"/>
              </a:lnSpc>
            </a:pP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8"/>
          </p:nvPr>
        </p:nvSpPr>
        <p:spPr>
          <a:xfrm>
            <a:off x="1344967" y="1707121"/>
            <a:ext cx="3313809" cy="304015"/>
          </a:xfrm>
        </p:spPr>
        <p:txBody>
          <a:bodyPr/>
          <a:lstStyle/>
          <a:p>
            <a:r>
              <a:rPr lang="ru-RU" dirty="0" smtClean="0"/>
              <a:t>Возможности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9"/>
          </p:nvPr>
        </p:nvSpPr>
        <p:spPr>
          <a:xfrm>
            <a:off x="4979195" y="1615863"/>
            <a:ext cx="3997474" cy="395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Последовательность расчёта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Определение минимального состава генерирующего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95812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1785</Words>
  <Application>Microsoft Office PowerPoint</Application>
  <PresentationFormat>Экран (4:3)</PresentationFormat>
  <Paragraphs>268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НТЦ ЕЭС 2020</vt:lpstr>
      <vt:lpstr>ПВК «АРУ РЗА»</vt:lpstr>
      <vt:lpstr>Модули для автоматизации процесса выбора уставок срабатывания устройств РЗА</vt:lpstr>
      <vt:lpstr>Автоматизированный расчёт уставок ступенчатых защит </vt:lpstr>
      <vt:lpstr>Реализация с использованием команд К.У.Р.С.</vt:lpstr>
      <vt:lpstr>Формирование условий расчёта</vt:lpstr>
      <vt:lpstr>Формирование подрежимов</vt:lpstr>
      <vt:lpstr>Результат расчёта</vt:lpstr>
      <vt:lpstr>Определение минимального состава генерирующего оборудования</vt:lpstr>
      <vt:lpstr>Основные особенности модуля МСГО</vt:lpstr>
      <vt:lpstr>Исходные данные</vt:lpstr>
      <vt:lpstr>Результат расчёта</vt:lpstr>
      <vt:lpstr>Анализ срабатывания устройств РЗА</vt:lpstr>
      <vt:lpstr>Состояния ступеней защиты </vt:lpstr>
      <vt:lpstr>Управление расчётом</vt:lpstr>
      <vt:lpstr>Пример расчёта </vt:lpstr>
      <vt:lpstr>Задание отказа защит</vt:lpstr>
      <vt:lpstr>Первый шаг расчёта (t = 0,4 с)  </vt:lpstr>
      <vt:lpstr>Второй шаг расчёта (t = 0,55 с)</vt:lpstr>
      <vt:lpstr>Третий шаг расчёта (t = 0,59 с)</vt:lpstr>
      <vt:lpstr>Завершение расчёта</vt:lpstr>
      <vt:lpstr>Благодарим за внимание!</vt:lpstr>
      <vt:lpstr>Миссия Группы</vt:lpstr>
      <vt:lpstr>В Группу НТЦ ЕЭС 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 Общее руководство Группой осуществляет АО «НТЦ ЕЭС Группа компаний».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Evgenia Nadobnaya</dc:creator>
  <cp:lastModifiedBy>NIIPT33</cp:lastModifiedBy>
  <cp:revision>53</cp:revision>
  <dcterms:created xsi:type="dcterms:W3CDTF">2020-11-24T08:26:07Z</dcterms:created>
  <dcterms:modified xsi:type="dcterms:W3CDTF">2021-04-19T08:57:52Z</dcterms:modified>
</cp:coreProperties>
</file>